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2" r:id="rId2"/>
    <p:sldId id="257" r:id="rId3"/>
    <p:sldId id="260" r:id="rId4"/>
    <p:sldId id="256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7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10512-6218-4FF8-B7D7-B1BDF0D93C54}" type="datetimeFigureOut">
              <a:rPr lang="en-US" smtClean="0"/>
              <a:t>10/24/2016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20F6F-4EED-42E9-9418-881E6BC59D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5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0F6F-4EED-42E9-9418-881E6BC59D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6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the first section of the </a:t>
            </a:r>
            <a:r>
              <a:rPr lang="en-US" i="1" dirty="0"/>
              <a:t>What If? </a:t>
            </a:r>
            <a:r>
              <a:rPr lang="en-US" dirty="0"/>
              <a:t>handout. In the space provided, list 5 or </a:t>
            </a:r>
            <a:r>
              <a:rPr lang="en-US" dirty="0" smtClean="0"/>
              <a:t>more things </a:t>
            </a:r>
            <a:r>
              <a:rPr lang="en-US" dirty="0"/>
              <a:t>you typically do every week. You might include daily routines, such as </a:t>
            </a:r>
            <a:r>
              <a:rPr lang="en-US" dirty="0" smtClean="0"/>
              <a:t>walking or riding the </a:t>
            </a:r>
            <a:r>
              <a:rPr lang="en-US" dirty="0"/>
              <a:t>bus to school, playing sports after school, or visiting the nearest </a:t>
            </a:r>
            <a:r>
              <a:rPr lang="en-US" dirty="0" smtClean="0"/>
              <a:t>grocery store </a:t>
            </a:r>
            <a:r>
              <a:rPr lang="en-US" dirty="0"/>
              <a:t>to buy </a:t>
            </a:r>
            <a:r>
              <a:rPr lang="en-US" dirty="0" smtClean="0"/>
              <a:t>a snack</a:t>
            </a:r>
            <a:r>
              <a:rPr lang="en-US" dirty="0"/>
              <a:t>. You will have 3 minutes to complete this task.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0F6F-4EED-42E9-9418-881E6BC59D8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0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carefully examine the images projected on the board. You will find the same images</a:t>
            </a:r>
          </a:p>
          <a:p>
            <a:r>
              <a:rPr lang="en-US" dirty="0"/>
              <a:t>in the second section of the </a:t>
            </a:r>
            <a:r>
              <a:rPr lang="en-US" i="1" dirty="0"/>
              <a:t>What If? </a:t>
            </a:r>
            <a:r>
              <a:rPr lang="en-US" dirty="0"/>
              <a:t>handout. For each image, write down two ways </a:t>
            </a:r>
            <a:r>
              <a:rPr lang="en-US" dirty="0" smtClean="0"/>
              <a:t>your routines </a:t>
            </a:r>
            <a:r>
              <a:rPr lang="en-US" dirty="0"/>
              <a:t>and activities might be different if you lived in the environments shown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images that you have just examined were taken in different parts of Africa—</a:t>
            </a:r>
          </a:p>
          <a:p>
            <a:r>
              <a:rPr lang="en-US" dirty="0"/>
              <a:t>particularly, in areas south of the Sahara Desert. The first image was taken in Kruger </a:t>
            </a:r>
            <a:r>
              <a:rPr lang="en-US" dirty="0" smtClean="0"/>
              <a:t>National Park </a:t>
            </a:r>
            <a:r>
              <a:rPr lang="en-US" dirty="0"/>
              <a:t>in South Africa and the second in Congo River Basin Rainforest. As you can see </a:t>
            </a:r>
            <a:r>
              <a:rPr lang="en-US" dirty="0" smtClean="0"/>
              <a:t>from viewing </a:t>
            </a:r>
            <a:r>
              <a:rPr lang="en-US" dirty="0"/>
              <a:t>the photos, Sub-Saharan Africa is diverse in terms of its physical features and </a:t>
            </a:r>
            <a:r>
              <a:rPr lang="en-US" dirty="0" smtClean="0"/>
              <a:t>people living </a:t>
            </a:r>
            <a:r>
              <a:rPr lang="en-US" dirty="0"/>
              <a:t>within the region must adapt to their surroundings. Today, we will learn about </a:t>
            </a:r>
            <a:r>
              <a:rPr lang="en-US" dirty="0" smtClean="0"/>
              <a:t>how geographic </a:t>
            </a:r>
            <a:r>
              <a:rPr lang="en-US" dirty="0"/>
              <a:t>factors/features affect settlement patterns and population distribution in a region.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0F6F-4EED-42E9-9418-881E6BC59D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9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0F6F-4EED-42E9-9418-881E6BC59D8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86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0F6F-4EED-42E9-9418-881E6BC59D8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4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Sub-Saharan Africa has very diverse landscapes and geographical or natural features. The</a:t>
            </a:r>
          </a:p>
          <a:p>
            <a:r>
              <a:rPr lang="en-US" dirty="0"/>
              <a:t>Congo River, for example, weaves its way 2850 miles to the Atlantic Ocean. It is also the Congo’s</a:t>
            </a:r>
          </a:p>
          <a:p>
            <a:r>
              <a:rPr lang="en-US" dirty="0"/>
              <a:t>highway for trade and travel. The </a:t>
            </a:r>
            <a:r>
              <a:rPr lang="en-US" i="1" dirty="0"/>
              <a:t>Nile River </a:t>
            </a:r>
            <a:r>
              <a:rPr lang="en-US" dirty="0"/>
              <a:t>is the longest river in the world, running north for</a:t>
            </a:r>
          </a:p>
          <a:p>
            <a:r>
              <a:rPr lang="en-US" dirty="0"/>
              <a:t>4241 miles. The Kalahari Desert is a vast desert in southern Africa that spreads over</a:t>
            </a:r>
          </a:p>
          <a:p>
            <a:r>
              <a:rPr lang="en-US" dirty="0"/>
              <a:t>southwestern Botswana. Lake Victoria, which is located in the country of Tanzania, is Africa’s</a:t>
            </a:r>
          </a:p>
          <a:p>
            <a:r>
              <a:rPr lang="en-US" dirty="0"/>
              <a:t>largest lake and one of the sources of the Nile River.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0F6F-4EED-42E9-9418-881E6BC59D8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40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8300" y="4343400"/>
            <a:ext cx="6134100" cy="4114800"/>
          </a:xfrm>
        </p:spPr>
        <p:txBody>
          <a:bodyPr/>
          <a:lstStyle/>
          <a:p>
            <a:r>
              <a:rPr lang="en-US" dirty="0"/>
              <a:t>Say: In today’s reading activity, we will learn more about the setting of Sub-Saharan Africa.</a:t>
            </a:r>
          </a:p>
          <a:p>
            <a:r>
              <a:rPr lang="en-US" dirty="0"/>
              <a:t>Say: Before we begin reading, we are going to complete a pre-reading activity.</a:t>
            </a:r>
          </a:p>
          <a:p>
            <a:r>
              <a:rPr lang="en-US" dirty="0"/>
              <a:t>Have students read the section titles from the reading and scan the text and images.</a:t>
            </a:r>
          </a:p>
          <a:p>
            <a:r>
              <a:rPr lang="en-US" dirty="0"/>
              <a:t>Say: The first thing we will look at is general overview of the region. I will read the first</a:t>
            </a:r>
          </a:p>
          <a:p>
            <a:r>
              <a:rPr lang="en-US" dirty="0"/>
              <a:t>paragraph of the document aloud. As I read aloud, I will stop to voice my thinking about the</a:t>
            </a:r>
          </a:p>
          <a:p>
            <a:r>
              <a:rPr lang="en-US" dirty="0"/>
              <a:t>text. I will also create a one sentence summary of what I have read underneath the paragraph.</a:t>
            </a:r>
          </a:p>
          <a:p>
            <a:r>
              <a:rPr lang="en-US" dirty="0"/>
              <a:t>Think Aloud</a:t>
            </a:r>
          </a:p>
          <a:p>
            <a:r>
              <a:rPr lang="en-US" dirty="0"/>
              <a:t>Read the first paragraph SLOWLY, stopping frequently to talk about what you are visualizing,</a:t>
            </a:r>
          </a:p>
          <a:p>
            <a:r>
              <a:rPr lang="en-US" dirty="0"/>
              <a:t>predicting, questioning, comparing or determining cause and effect.</a:t>
            </a:r>
          </a:p>
          <a:p>
            <a:r>
              <a:rPr lang="en-US" dirty="0"/>
              <a:t>Possible Think Aloud statements/questions/summary:</a:t>
            </a:r>
          </a:p>
          <a:p>
            <a:r>
              <a:rPr lang="en-US" dirty="0"/>
              <a:t>I imagine that the lifestyles of people living in sub-Saharan Africa greatly differ from</a:t>
            </a:r>
          </a:p>
          <a:p>
            <a:r>
              <a:rPr lang="en-US" dirty="0"/>
              <a:t>country to country.</a:t>
            </a:r>
          </a:p>
          <a:p>
            <a:r>
              <a:rPr lang="en-US" dirty="0"/>
              <a:t>I wonder if some areas of sub-Saharan Africa are as humid as Houston in the</a:t>
            </a:r>
          </a:p>
          <a:p>
            <a:r>
              <a:rPr lang="en-US" dirty="0"/>
              <a:t>summer time.</a:t>
            </a:r>
          </a:p>
          <a:p>
            <a:r>
              <a:rPr lang="en-US" dirty="0"/>
              <a:t>Summary: Sub-Saharan Africa has many natural resources, diverse areas, and</a:t>
            </a:r>
          </a:p>
          <a:p>
            <a:r>
              <a:rPr lang="en-US" dirty="0"/>
              <a:t>landforms; however, the region experiences many economic and environmental</a:t>
            </a:r>
          </a:p>
          <a:p>
            <a:r>
              <a:rPr lang="en-US" dirty="0"/>
              <a:t>problems.</a:t>
            </a:r>
          </a:p>
          <a:p>
            <a:r>
              <a:rPr lang="en-US" dirty="0"/>
              <a:t>Practice the strategy as a class, allowing a student volunteer to read the second paragraph and</a:t>
            </a:r>
          </a:p>
          <a:p>
            <a:r>
              <a:rPr lang="en-US" dirty="0"/>
              <a:t>create a summary as a class.</a:t>
            </a:r>
          </a:p>
          <a:p>
            <a:r>
              <a:rPr lang="en-US" dirty="0"/>
              <a:t>Say: Now look at the rest of the reading. Within your respective groups, you will complete the</a:t>
            </a:r>
          </a:p>
          <a:p>
            <a:r>
              <a:rPr lang="en-US" dirty="0"/>
              <a:t>rest of the reading, creating a one sentence summary at the end of each paragraph. Note, we</a:t>
            </a:r>
          </a:p>
          <a:p>
            <a:r>
              <a:rPr lang="en-US" dirty="0"/>
              <a:t>will stop periodically to check for understanding.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0F6F-4EED-42E9-9418-881E6BC59D8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19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0F6F-4EED-42E9-9418-881E6BC59D8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45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0F6F-4EED-42E9-9418-881E6BC59D8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9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9047-6CB8-42B1-8C2C-D2B337A3DC91}" type="datetimeFigureOut">
              <a:rPr lang="en-US" smtClean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62FC-0CCB-4D43-97F4-D4C283B7D8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45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9047-6CB8-42B1-8C2C-D2B337A3DC91}" type="datetimeFigureOut">
              <a:rPr lang="en-US" smtClean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62FC-0CCB-4D43-97F4-D4C283B7D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3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9047-6CB8-42B1-8C2C-D2B337A3DC91}" type="datetimeFigureOut">
              <a:rPr lang="en-US" smtClean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62FC-0CCB-4D43-97F4-D4C283B7D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5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9047-6CB8-42B1-8C2C-D2B337A3DC91}" type="datetimeFigureOut">
              <a:rPr lang="en-US" smtClean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62FC-0CCB-4D43-97F4-D4C283B7D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7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9047-6CB8-42B1-8C2C-D2B337A3DC91}" type="datetimeFigureOut">
              <a:rPr lang="en-US" smtClean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62FC-0CCB-4D43-97F4-D4C283B7D8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0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9047-6CB8-42B1-8C2C-D2B337A3DC91}" type="datetimeFigureOut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62FC-0CCB-4D43-97F4-D4C283B7D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1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9047-6CB8-42B1-8C2C-D2B337A3DC91}" type="datetimeFigureOut">
              <a:rPr lang="en-US" smtClean="0"/>
              <a:t>10/24/2016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62FC-0CCB-4D43-97F4-D4C283B7D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9047-6CB8-42B1-8C2C-D2B337A3DC91}" type="datetimeFigureOut">
              <a:rPr lang="en-US" smtClean="0"/>
              <a:t>10/24/2016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62FC-0CCB-4D43-97F4-D4C283B7D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8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9047-6CB8-42B1-8C2C-D2B337A3DC91}" type="datetimeFigureOut">
              <a:rPr lang="en-US" smtClean="0"/>
              <a:t>10/24/2016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62FC-0CCB-4D43-97F4-D4C283B7D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9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8579047-6CB8-42B1-8C2C-D2B337A3DC91}" type="datetimeFigureOut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6762FC-0CCB-4D43-97F4-D4C283B7D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9047-6CB8-42B1-8C2C-D2B337A3DC91}" type="datetimeFigureOut">
              <a:rPr lang="en-US" smtClean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62FC-0CCB-4D43-97F4-D4C283B7D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4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8579047-6CB8-42B1-8C2C-D2B337A3DC91}" type="datetimeFigureOut">
              <a:rPr lang="en-US" smtClean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6762FC-0CCB-4D43-97F4-D4C283B7D8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43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NOW – </a:t>
            </a:r>
            <a:r>
              <a:rPr lang="en-US" b="1" dirty="0" smtClean="0"/>
              <a:t>10 </a:t>
            </a:r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437" y="1845734"/>
            <a:ext cx="11034794" cy="4023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Read the first section in the Junior Scholastic on pg. 10.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As you read, underline the main idea of each paragraph.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>
                <a:solidFill>
                  <a:srgbClr val="FF0000"/>
                </a:solidFill>
              </a:rPr>
              <a:t>STOP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when you get to </a:t>
            </a:r>
            <a:r>
              <a:rPr lang="en-US" sz="3600" i="1" dirty="0" smtClean="0"/>
              <a:t>A </a:t>
            </a:r>
            <a:r>
              <a:rPr lang="en-US" sz="3600" i="1" dirty="0"/>
              <a:t>Warm Welcome, Then A </a:t>
            </a:r>
            <a:r>
              <a:rPr lang="en-US" sz="3600" i="1" dirty="0" smtClean="0"/>
              <a:t>Backlash</a:t>
            </a:r>
            <a:endParaRPr lang="en-US" sz="3400" i="1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Write </a:t>
            </a:r>
            <a:r>
              <a:rPr lang="en-US" sz="3600" dirty="0"/>
              <a:t>a summary for the introduction.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26195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4" y="108168"/>
            <a:ext cx="10690731" cy="145075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Visual Analysis: Settlement and Lifestyle (15 min)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930399"/>
            <a:ext cx="6299200" cy="3979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Write </a:t>
            </a:r>
            <a:r>
              <a:rPr lang="en-US" sz="4000" b="1" dirty="0" smtClean="0"/>
              <a:t>3 ways the natural features affected</a:t>
            </a:r>
            <a:r>
              <a:rPr lang="en-US" sz="4000" dirty="0" smtClean="0"/>
              <a:t> the </a:t>
            </a:r>
            <a:r>
              <a:rPr lang="en-US" sz="4000" b="1" dirty="0" smtClean="0"/>
              <a:t>location of settlements </a:t>
            </a:r>
            <a:r>
              <a:rPr lang="en-US" sz="4000" dirty="0" smtClean="0"/>
              <a:t>and/or the </a:t>
            </a:r>
            <a:r>
              <a:rPr lang="en-US" sz="4000" b="1" dirty="0" smtClean="0"/>
              <a:t>lifestyles</a:t>
            </a:r>
            <a:r>
              <a:rPr lang="en-US" sz="4000" dirty="0" smtClean="0"/>
              <a:t> of the people for each visual.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861" y="1775902"/>
            <a:ext cx="36766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of crocodile bush meat for sale on a bar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106999"/>
            <a:ext cx="5656263" cy="322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www.newsecuritybeat.org/wp-content/uploads/2012/05/Ethiopia-highland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4" y="106998"/>
            <a:ext cx="5788026" cy="322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aos.iacpublishinglabs.com/question/aq/700px-394px/official-capital-city-south-africa_5eb63b872625742e.jpg?domain=cx.aos.ask.co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912" y="3327400"/>
            <a:ext cx="6100763" cy="3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1037" y="633968"/>
            <a:ext cx="311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Mauritania - Sahel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3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Checkpoint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7769"/>
            <a:ext cx="10515600" cy="4069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In what ways do the </a:t>
            </a:r>
            <a:r>
              <a:rPr lang="en-US" sz="3600" b="1" dirty="0" smtClean="0"/>
              <a:t>natural features </a:t>
            </a:r>
            <a:r>
              <a:rPr lang="en-US" sz="3600" dirty="0" smtClean="0"/>
              <a:t>in sub-Saharan Africa </a:t>
            </a:r>
            <a:r>
              <a:rPr lang="en-US" sz="3600" b="1" dirty="0" smtClean="0"/>
              <a:t>affect</a:t>
            </a:r>
            <a:r>
              <a:rPr lang="en-US" sz="3600" dirty="0" smtClean="0"/>
              <a:t> the </a:t>
            </a:r>
            <a:r>
              <a:rPr lang="en-US" sz="3600" b="1" dirty="0" smtClean="0"/>
              <a:t>location of settlements </a:t>
            </a:r>
            <a:r>
              <a:rPr lang="en-US" sz="3600" dirty="0" smtClean="0"/>
              <a:t>and/or the </a:t>
            </a:r>
            <a:r>
              <a:rPr lang="en-US" sz="3600" b="1" dirty="0" smtClean="0"/>
              <a:t>lifestyles</a:t>
            </a:r>
            <a:r>
              <a:rPr lang="en-US" sz="3600" dirty="0" smtClean="0"/>
              <a:t> of its people?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545" y="116178"/>
            <a:ext cx="1501269" cy="1501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027" y="3392466"/>
            <a:ext cx="4743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Population Density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number of that live in a square area.</a:t>
            </a:r>
            <a:endParaRPr lang="en-US" dirty="0"/>
          </a:p>
        </p:txBody>
      </p:sp>
      <p:pic>
        <p:nvPicPr>
          <p:cNvPr id="5122" name="Picture 2" descr="Image result for population den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3" y="3115654"/>
            <a:ext cx="5305425" cy="332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082449"/>
            <a:ext cx="5207000" cy="346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mage result for population density of north africa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3" y="375556"/>
            <a:ext cx="11401427" cy="637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8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Checkpoint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indent="-465138">
              <a:buFont typeface="Wingdings" panose="05000000000000000000" pitchFamily="2" charset="2"/>
              <a:buChar char="ü"/>
            </a:pPr>
            <a:r>
              <a:rPr lang="en-US" sz="4000" dirty="0" smtClean="0"/>
              <a:t>What is population density?</a:t>
            </a:r>
          </a:p>
          <a:p>
            <a:pPr marL="465138" indent="-465138">
              <a:buFont typeface="Wingdings" panose="05000000000000000000" pitchFamily="2" charset="2"/>
              <a:buChar char="ü"/>
            </a:pPr>
            <a:r>
              <a:rPr lang="en-US" sz="4000" dirty="0" smtClean="0"/>
              <a:t>What geographic features do people settle near most?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52" y="4053612"/>
            <a:ext cx="1923856" cy="1923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736" y="3671435"/>
            <a:ext cx="4743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88" y="131871"/>
            <a:ext cx="11458133" cy="1450757"/>
          </a:xfrm>
        </p:spPr>
        <p:txBody>
          <a:bodyPr/>
          <a:lstStyle/>
          <a:p>
            <a:r>
              <a:rPr lang="en-US" b="1" dirty="0" smtClean="0"/>
              <a:t>Create A Population Density Map – (20 min)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825625"/>
            <a:ext cx="382334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Colors needed for your legend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/>
              <a:t>Yellow</a:t>
            </a:r>
            <a:r>
              <a:rPr lang="en-US" sz="2800" dirty="0" smtClean="0"/>
              <a:t> – very lightly populated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/>
              <a:t>Orange</a:t>
            </a:r>
            <a:r>
              <a:rPr lang="en-US" sz="2800" dirty="0" smtClean="0"/>
              <a:t> – some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/>
              <a:t>Red</a:t>
            </a:r>
            <a:r>
              <a:rPr lang="en-US" sz="2800" dirty="0" smtClean="0"/>
              <a:t> – many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/>
              <a:t>Purple</a:t>
            </a:r>
            <a:r>
              <a:rPr lang="en-US" sz="2800" dirty="0" smtClean="0"/>
              <a:t> – heavily populated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3546" y="1825625"/>
            <a:ext cx="454595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 smtClean="0"/>
              <a:t>Your task</a:t>
            </a:r>
          </a:p>
          <a:p>
            <a:pPr marL="0" indent="0" algn="ctr">
              <a:buNone/>
            </a:pPr>
            <a:r>
              <a:rPr lang="en-US" sz="3600" dirty="0" smtClean="0"/>
              <a:t>Use the 2 physical maps on the bottom of the handout to create a population density map of Sub-Saharan Africa.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879" y="1825625"/>
            <a:ext cx="338022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9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Exit Ticket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89" y="0"/>
            <a:ext cx="5885696" cy="660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0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" y="365125"/>
            <a:ext cx="11670030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Do Now (5 min)</a:t>
            </a:r>
            <a:br>
              <a:rPr lang="en-US" sz="4800" b="1" dirty="0" smtClean="0"/>
            </a:br>
            <a:r>
              <a:rPr lang="en-US" sz="3600" b="1" dirty="0" smtClean="0"/>
              <a:t>10/21-24		Sub-Saharan Africa Geography		pg. 37-38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00050" y="1825624"/>
            <a:ext cx="4914900" cy="4449445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Choose </a:t>
            </a:r>
            <a:r>
              <a:rPr lang="en-US" sz="3200" b="1" dirty="0" smtClean="0"/>
              <a:t>ONE</a:t>
            </a:r>
            <a:r>
              <a:rPr lang="en-US" sz="3200" dirty="0" smtClean="0"/>
              <a:t> color that is </a:t>
            </a:r>
            <a:r>
              <a:rPr lang="en-US" sz="3200" b="1" dirty="0" smtClean="0"/>
              <a:t>different</a:t>
            </a:r>
            <a:r>
              <a:rPr lang="en-US" sz="3200" dirty="0" smtClean="0"/>
              <a:t> from the first color you used for SW Asia/North Africa.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Color the countries that are green on your world map at the back of your notebook</a:t>
            </a:r>
            <a:r>
              <a:rPr lang="en-US" sz="3200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Add the region to your legend.</a:t>
            </a:r>
            <a:endParaRPr lang="en-US" sz="3200" dirty="0"/>
          </a:p>
        </p:txBody>
      </p:sp>
      <p:pic>
        <p:nvPicPr>
          <p:cNvPr id="1026" name="Picture 2" descr="Image result for sub saharan 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54" y="1714816"/>
            <a:ext cx="5959476" cy="47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2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" y="365125"/>
            <a:ext cx="11670030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Engage: </a:t>
            </a:r>
            <a:r>
              <a:rPr lang="en-US" sz="4800" b="1" i="1" dirty="0" smtClean="0"/>
              <a:t>What if…?</a:t>
            </a:r>
            <a:r>
              <a:rPr lang="en-US" sz="4800" b="1" dirty="0" smtClean="0"/>
              <a:t>(10 min)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00050" y="1825625"/>
            <a:ext cx="113385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List 5 or more things you typically do every week. </a:t>
            </a:r>
          </a:p>
          <a:p>
            <a:pPr marL="0" indent="0">
              <a:buNone/>
            </a:pPr>
            <a:r>
              <a:rPr lang="en-US" sz="4000" dirty="0" smtClean="0"/>
              <a:t>(3 min)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449" y="2736771"/>
            <a:ext cx="3668786" cy="344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217" y="412124"/>
            <a:ext cx="10792496" cy="1004552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/>
              <a:t>Carefully examine the images below.  For each image, write down two ways your routines and activities might be different if you lived in the environment </a:t>
            </a:r>
            <a:r>
              <a:rPr lang="en-US" b="1" dirty="0" smtClean="0"/>
              <a:t>shown. (3 min)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3" descr="http://www.krugerpark.com/blog/wp-content/uploads/2012/02/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7" y="1477582"/>
            <a:ext cx="5267459" cy="488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4.bp.blogspot.com/-tUFyvZu59VM/Uys4a8lThRI/AAAAAAAAEYA/qbRDa0VXw34/s1600/IMG_007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91" y="1477582"/>
            <a:ext cx="5422006" cy="4881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3288" y="0"/>
            <a:ext cx="10058400" cy="1061014"/>
          </a:xfrm>
        </p:spPr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5979" y="1061014"/>
            <a:ext cx="11670223" cy="5083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6.3A</a:t>
            </a:r>
            <a:r>
              <a:rPr lang="en-US" sz="2400" dirty="0"/>
              <a:t> Pose and answer geographic questions, including: Where is it located? Why is </a:t>
            </a:r>
            <a:r>
              <a:rPr lang="en-US" sz="2400" dirty="0" smtClean="0"/>
              <a:t>it there</a:t>
            </a:r>
            <a:r>
              <a:rPr lang="en-US" sz="2400" dirty="0"/>
              <a:t>? </a:t>
            </a:r>
            <a:r>
              <a:rPr lang="en-US" sz="2400" b="1" dirty="0">
                <a:solidFill>
                  <a:schemeClr val="accent5"/>
                </a:solidFill>
              </a:rPr>
              <a:t>What is significant about its location? How is its location related to the location </a:t>
            </a:r>
            <a:r>
              <a:rPr lang="en-US" sz="2400" b="1" dirty="0" smtClean="0">
                <a:solidFill>
                  <a:schemeClr val="accent5"/>
                </a:solidFill>
              </a:rPr>
              <a:t>of other </a:t>
            </a:r>
            <a:r>
              <a:rPr lang="en-US" sz="2400" b="1" dirty="0">
                <a:solidFill>
                  <a:schemeClr val="accent5"/>
                </a:solidFill>
              </a:rPr>
              <a:t>people, places, and environments?</a:t>
            </a:r>
          </a:p>
          <a:p>
            <a:pPr marL="0" indent="0">
              <a:buNone/>
            </a:pPr>
            <a:r>
              <a:rPr lang="en-US" sz="2400" b="1" dirty="0"/>
              <a:t>6.3B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3"/>
                </a:solidFill>
              </a:rPr>
              <a:t>Pose and answer questions about geographic distributions and patterns</a:t>
            </a:r>
            <a:r>
              <a:rPr lang="en-US" sz="2400" b="1" dirty="0"/>
              <a:t> </a:t>
            </a:r>
            <a:r>
              <a:rPr lang="en-US" sz="2400" dirty="0" smtClean="0"/>
              <a:t>for various </a:t>
            </a:r>
            <a:r>
              <a:rPr lang="en-US" sz="2400" dirty="0"/>
              <a:t>world regions and countries shown on </a:t>
            </a:r>
            <a:r>
              <a:rPr lang="en-US" sz="2400" b="1" dirty="0">
                <a:solidFill>
                  <a:schemeClr val="accent3"/>
                </a:solidFill>
              </a:rPr>
              <a:t>maps</a:t>
            </a:r>
            <a:r>
              <a:rPr lang="en-US" sz="2400" dirty="0"/>
              <a:t>, graphs, charts, models, </a:t>
            </a:r>
            <a:r>
              <a:rPr lang="en-US" sz="2400" dirty="0" smtClean="0"/>
              <a:t>and databases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b="1" dirty="0" smtClean="0"/>
              <a:t>6.4B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Identify and explain the geographic factors responsible for patterns of population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/>
              <a:t>in places and regions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6.4D </a:t>
            </a:r>
            <a:r>
              <a:rPr lang="en-US" sz="2400" b="1" dirty="0">
                <a:solidFill>
                  <a:schemeClr val="accent6"/>
                </a:solidFill>
              </a:rPr>
              <a:t>Identify and locate major physical and human geographic features such </a:t>
            </a:r>
            <a:r>
              <a:rPr lang="en-US" sz="2400" b="1" dirty="0" smtClean="0">
                <a:solidFill>
                  <a:schemeClr val="accent6"/>
                </a:solidFill>
              </a:rPr>
              <a:t>as landforms</a:t>
            </a:r>
            <a:r>
              <a:rPr lang="en-US" sz="2400" b="1" dirty="0">
                <a:solidFill>
                  <a:schemeClr val="accent6"/>
                </a:solidFill>
              </a:rPr>
              <a:t>, water bodies</a:t>
            </a:r>
            <a:r>
              <a:rPr lang="en-US" sz="2400" dirty="0"/>
              <a:t>, and urban centers of various places and regions.</a:t>
            </a:r>
          </a:p>
          <a:p>
            <a:pPr marL="0" indent="0">
              <a:buNone/>
            </a:pPr>
            <a:r>
              <a:rPr lang="en-US" sz="2400" dirty="0" smtClean="0"/>
              <a:t>6.4F </a:t>
            </a:r>
            <a:r>
              <a:rPr lang="en-US" sz="2400" b="1" dirty="0">
                <a:solidFill>
                  <a:schemeClr val="accent4"/>
                </a:solidFill>
              </a:rPr>
              <a:t>Identify the location of major world countries</a:t>
            </a:r>
            <a:r>
              <a:rPr lang="en-US" sz="2400" dirty="0"/>
              <a:t> such as Canada, Mexico, </a:t>
            </a:r>
            <a:r>
              <a:rPr lang="en-US" sz="2400" dirty="0" smtClean="0"/>
              <a:t>France, Germany</a:t>
            </a:r>
            <a:r>
              <a:rPr lang="en-US" sz="2400" dirty="0"/>
              <a:t>, the United Kingdom, Italy, Spain, Norway, Sweden, Russia, </a:t>
            </a:r>
            <a:r>
              <a:rPr lang="en-US" sz="2400" b="1" dirty="0">
                <a:solidFill>
                  <a:schemeClr val="accent4"/>
                </a:solidFill>
              </a:rPr>
              <a:t>South </a:t>
            </a:r>
            <a:r>
              <a:rPr lang="en-US" sz="2400" b="1" dirty="0" smtClean="0">
                <a:solidFill>
                  <a:schemeClr val="accent4"/>
                </a:solidFill>
              </a:rPr>
              <a:t>Africa, Nigeria</a:t>
            </a:r>
            <a:r>
              <a:rPr lang="en-US" sz="2400" dirty="0"/>
              <a:t>, Iraq, Afghanistan, Israel, Iran, India, Pakistan, the People's Republic of China, </a:t>
            </a:r>
            <a:r>
              <a:rPr lang="en-US" sz="2400" dirty="0" smtClean="0"/>
              <a:t>the Republic </a:t>
            </a:r>
            <a:r>
              <a:rPr lang="en-US" sz="2400" dirty="0"/>
              <a:t>of China (Taiwan), Japan, North and South Korea, Indonesia, and Australia.</a:t>
            </a:r>
          </a:p>
        </p:txBody>
      </p:sp>
    </p:spTree>
    <p:extLst>
      <p:ext uri="{BB962C8B-B14F-4D97-AF65-F5344CB8AC3E}">
        <p14:creationId xmlns:p14="http://schemas.microsoft.com/office/powerpoint/2010/main" val="19948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F51349"/>
                  </a:glow>
                </a:effectLst>
              </a:rPr>
              <a:t>HOT</a:t>
            </a:r>
            <a:r>
              <a:rPr lang="en-US" sz="72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smtClean="0"/>
              <a:t>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45" y="1845734"/>
            <a:ext cx="11453247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/>
              <a:t>Essential </a:t>
            </a:r>
            <a:r>
              <a:rPr lang="en-US" sz="3200" b="1" u="sng" dirty="0" smtClean="0"/>
              <a:t>Understanding</a:t>
            </a:r>
          </a:p>
          <a:p>
            <a:pPr marL="0" indent="0" algn="ctr">
              <a:buNone/>
            </a:pPr>
            <a:r>
              <a:rPr lang="en-US" sz="3200" dirty="0" smtClean="0"/>
              <a:t>Geographic </a:t>
            </a:r>
            <a:r>
              <a:rPr lang="en-US" sz="3200" dirty="0"/>
              <a:t>factors affect settlement patterns and </a:t>
            </a:r>
            <a:r>
              <a:rPr lang="en-US" sz="3200" dirty="0" smtClean="0"/>
              <a:t>population distribution </a:t>
            </a:r>
            <a:r>
              <a:rPr lang="en-US" sz="3200" dirty="0"/>
              <a:t>in a region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u="sng" dirty="0"/>
              <a:t>Guiding </a:t>
            </a:r>
            <a:r>
              <a:rPr lang="en-US" sz="3200" b="1" u="sng" dirty="0" smtClean="0"/>
              <a:t>Question</a:t>
            </a:r>
          </a:p>
          <a:p>
            <a:pPr marL="0" indent="0" algn="ctr">
              <a:buNone/>
            </a:pPr>
            <a:r>
              <a:rPr lang="en-US" sz="3200" dirty="0" smtClean="0"/>
              <a:t>How </a:t>
            </a:r>
            <a:r>
              <a:rPr lang="en-US" sz="3200" dirty="0"/>
              <a:t>have </a:t>
            </a:r>
            <a:r>
              <a:rPr lang="en-US" sz="3200" b="1" dirty="0">
                <a:solidFill>
                  <a:schemeClr val="accent3"/>
                </a:solidFill>
              </a:rPr>
              <a:t>natural features </a:t>
            </a:r>
            <a:r>
              <a:rPr lang="en-US" sz="3200" dirty="0"/>
              <a:t>in Sub-Saharan Africa </a:t>
            </a:r>
            <a:r>
              <a:rPr lang="en-US" sz="3200" b="1" dirty="0">
                <a:solidFill>
                  <a:schemeClr val="accent3"/>
                </a:solidFill>
              </a:rPr>
              <a:t>affected the location </a:t>
            </a:r>
            <a:r>
              <a:rPr lang="en-US" sz="3200" b="1" dirty="0" smtClean="0">
                <a:solidFill>
                  <a:schemeClr val="accent3"/>
                </a:solidFill>
              </a:rPr>
              <a:t>of settlements </a:t>
            </a:r>
            <a:r>
              <a:rPr lang="en-US" sz="3200" b="1" dirty="0">
                <a:solidFill>
                  <a:schemeClr val="accent3"/>
                </a:solidFill>
              </a:rPr>
              <a:t>and the lifestyles </a:t>
            </a:r>
            <a:r>
              <a:rPr lang="en-US" sz="3200" dirty="0"/>
              <a:t>in those settlements?</a:t>
            </a:r>
          </a:p>
        </p:txBody>
      </p:sp>
    </p:spTree>
    <p:extLst>
      <p:ext uri="{BB962C8B-B14F-4D97-AF65-F5344CB8AC3E}">
        <p14:creationId xmlns:p14="http://schemas.microsoft.com/office/powerpoint/2010/main" val="13209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eogriffith.weebly.com/uploads/5/0/5/9/5059999/7575896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" y="478866"/>
            <a:ext cx="11243256" cy="60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One Sentence </a:t>
            </a:r>
            <a:r>
              <a:rPr lang="en-US" b="1" dirty="0" smtClean="0"/>
              <a:t>Summary: Setting of Sub-Saharan Africa (30 min)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0045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Purposeful Reading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Understanding the geography of sub-Saharan Africa.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Write a one sentence summary for each paragraph.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8" y="2078896"/>
            <a:ext cx="7212981" cy="414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7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Checkpoint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737360"/>
            <a:ext cx="10515600" cy="4351338"/>
          </a:xfrm>
        </p:spPr>
        <p:txBody>
          <a:bodyPr>
            <a:normAutofit/>
          </a:bodyPr>
          <a:lstStyle/>
          <a:p>
            <a:pPr marL="465138" indent="-465138">
              <a:buFont typeface="Wingdings" panose="05000000000000000000" pitchFamily="2" charset="2"/>
              <a:buChar char="ü"/>
            </a:pPr>
            <a:r>
              <a:rPr lang="en-US" sz="3200" dirty="0" smtClean="0"/>
              <a:t>Which </a:t>
            </a:r>
            <a:r>
              <a:rPr lang="en-US" sz="3200" b="1" dirty="0" smtClean="0"/>
              <a:t>landforms</a:t>
            </a:r>
            <a:r>
              <a:rPr lang="en-US" sz="3200" dirty="0" smtClean="0"/>
              <a:t> are characteristics of sub-Saharan Africa?</a:t>
            </a:r>
          </a:p>
          <a:p>
            <a:pPr marL="465138" indent="-465138">
              <a:buFont typeface="Wingdings" panose="05000000000000000000" pitchFamily="2" charset="2"/>
              <a:buChar char="ü"/>
            </a:pPr>
            <a:r>
              <a:rPr lang="en-US" sz="3200" dirty="0" smtClean="0"/>
              <a:t>How would you describe the </a:t>
            </a:r>
            <a:r>
              <a:rPr lang="en-US" sz="3200" b="1" dirty="0" smtClean="0"/>
              <a:t>climate</a:t>
            </a:r>
            <a:r>
              <a:rPr lang="en-US" sz="3200" dirty="0" smtClean="0"/>
              <a:t> of sub-Saharan Africa?</a:t>
            </a:r>
          </a:p>
          <a:p>
            <a:pPr marL="465138" indent="-465138">
              <a:buFont typeface="Wingdings" panose="05000000000000000000" pitchFamily="2" charset="2"/>
              <a:buChar char="ü"/>
            </a:pPr>
            <a:r>
              <a:rPr lang="en-US" sz="3200" dirty="0" smtClean="0"/>
              <a:t>What </a:t>
            </a:r>
            <a:r>
              <a:rPr lang="en-US" sz="3200" b="1" dirty="0" smtClean="0"/>
              <a:t>vegetation zones </a:t>
            </a:r>
            <a:r>
              <a:rPr lang="en-US" sz="3200" dirty="0" smtClean="0"/>
              <a:t>are present in the region?</a:t>
            </a:r>
          </a:p>
          <a:p>
            <a:pPr marL="465138" indent="-465138">
              <a:buFont typeface="Wingdings" panose="05000000000000000000" pitchFamily="2" charset="2"/>
              <a:buChar char="ü"/>
            </a:pPr>
            <a:r>
              <a:rPr lang="en-US" sz="3200" dirty="0" smtClean="0"/>
              <a:t>Why might sub-Saharan Africa be considered a </a:t>
            </a:r>
            <a:r>
              <a:rPr lang="en-US" sz="3200" b="1" dirty="0" smtClean="0"/>
              <a:t>treasure chest</a:t>
            </a:r>
            <a:r>
              <a:rPr lang="en-US" sz="3200" dirty="0" smtClean="0"/>
              <a:t>?</a:t>
            </a:r>
          </a:p>
          <a:p>
            <a:pPr marL="465138" indent="-465138">
              <a:buFont typeface="Wingdings" panose="05000000000000000000" pitchFamily="2" charset="2"/>
              <a:buChar char="ü"/>
            </a:pPr>
            <a:r>
              <a:rPr lang="en-US" sz="3200" dirty="0" smtClean="0"/>
              <a:t>What is the difference between </a:t>
            </a:r>
            <a:r>
              <a:rPr lang="en-US" sz="3200" b="1" dirty="0" smtClean="0"/>
              <a:t>commercial farming </a:t>
            </a:r>
            <a:r>
              <a:rPr lang="en-US" sz="3200" dirty="0" smtClean="0"/>
              <a:t>and </a:t>
            </a:r>
            <a:r>
              <a:rPr lang="en-US" sz="3200" b="1" dirty="0" smtClean="0"/>
              <a:t>subsistence agriculture</a:t>
            </a:r>
            <a:r>
              <a:rPr lang="en-US" sz="3200" dirty="0" smtClean="0"/>
              <a:t>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097" y="4781112"/>
            <a:ext cx="1450757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1049</TotalTime>
  <Words>1198</Words>
  <Application>Microsoft Office PowerPoint</Application>
  <PresentationFormat>Widescreen</PresentationFormat>
  <Paragraphs>98</Paragraphs>
  <Slides>16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Wingdings</vt:lpstr>
      <vt:lpstr>Retrospect</vt:lpstr>
      <vt:lpstr>DO NOW – 10 min</vt:lpstr>
      <vt:lpstr>Do Now (5 min) 10/21-24  Sub-Saharan Africa Geography  pg. 37-38</vt:lpstr>
      <vt:lpstr>Engage: What if…?(10 min)</vt:lpstr>
      <vt:lpstr>PowerPoint Presentation</vt:lpstr>
      <vt:lpstr>Objectives</vt:lpstr>
      <vt:lpstr>HOT Question</vt:lpstr>
      <vt:lpstr>PowerPoint Presentation</vt:lpstr>
      <vt:lpstr>One Sentence Summary: Setting of Sub-Saharan Africa (30 min)</vt:lpstr>
      <vt:lpstr>Checkpoint</vt:lpstr>
      <vt:lpstr>Visual Analysis: Settlement and Lifestyle (15 min)</vt:lpstr>
      <vt:lpstr>PowerPoint Presentation</vt:lpstr>
      <vt:lpstr>Checkpoint</vt:lpstr>
      <vt:lpstr>Population Density</vt:lpstr>
      <vt:lpstr>Checkpoint</vt:lpstr>
      <vt:lpstr>Create A Population Density Map – (20 min)</vt:lpstr>
      <vt:lpstr>Exit Ticket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McBride, Lachardra R</dc:creator>
  <cp:lastModifiedBy>Battiste, Tache M</cp:lastModifiedBy>
  <cp:revision>23</cp:revision>
  <dcterms:created xsi:type="dcterms:W3CDTF">2016-06-21T16:05:11Z</dcterms:created>
  <dcterms:modified xsi:type="dcterms:W3CDTF">2016-10-24T20:42:12Z</dcterms:modified>
</cp:coreProperties>
</file>