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1" r:id="rId2"/>
    <p:sldId id="263" r:id="rId3"/>
    <p:sldId id="257" r:id="rId4"/>
    <p:sldId id="258" r:id="rId5"/>
    <p:sldId id="259" r:id="rId6"/>
    <p:sldId id="260" r:id="rId7"/>
    <p:sldId id="264" r:id="rId8"/>
    <p:sldId id="256" r:id="rId9"/>
    <p:sldId id="266" r:id="rId10"/>
    <p:sldId id="267" r:id="rId11"/>
    <p:sldId id="265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66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70746-9489-446B-AF6C-B4AAF95B4604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DF967-2C93-4FDC-9E2C-5192FA7E0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91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DF967-2C93-4FDC-9E2C-5192FA7E025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5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DF967-2C93-4FDC-9E2C-5192FA7E02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59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DF967-2C93-4FDC-9E2C-5192FA7E025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73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D98A-FC4C-4CF1-953D-D72A6E309237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HISD Social Studies Curriculum 2015                                                                                                                                                                             Social Studies Grade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48F1-6CC9-432C-93B1-195DEA103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11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E996-009F-4775-A231-C2508ED75555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HISD Social Studies Curriculum 2015                                                                                                                                                                             Social Studies Grade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48F1-6CC9-432C-93B1-195DEA103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9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D21-BDDF-4AD7-B1F9-B550ABCF02D4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HISD Social Studies Curriculum 2015                                                                                                                                                                             Social Studies Grade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48F1-6CC9-432C-93B1-195DEA103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9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78F7-4BD5-4BC2-A127-8B4555836D2F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HISD Social Studies Curriculum 2015                                                                                                                                                                             Social Studies Grade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48F1-6CC9-432C-93B1-195DEA103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3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B169-5A36-4A98-8CEB-93377293862E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HISD Social Studies Curriculum 2015                                                                                                                                                                             Social Studies Grade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48F1-6CC9-432C-93B1-195DEA103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2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6E96-A870-431E-BEDF-707462BCE2CF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HISD Social Studies Curriculum 2015                                                                                                                                                                             Social Studies Grade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48F1-6CC9-432C-93B1-195DEA103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2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3766-41C8-44A4-B13D-729041513AB4}" type="datetime1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HISD Social Studies Curriculum 2015                                                                                                                                                                             Social Studies Grade 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48F1-6CC9-432C-93B1-195DEA103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BAB59-317B-4009-8F58-BFAA6F6E27CC}" type="datetime1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HISD Social Studies Curriculum 2015                                                                                                                                                                             Social Studies Grade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48F1-6CC9-432C-93B1-195DEA103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7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29A7-808F-4B56-8C25-181EA299B4AE}" type="datetime1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HISD Social Studies Curriculum 2015                                                                                                                                                                             Social Studies Grade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48F1-6CC9-432C-93B1-195DEA103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4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0431-E1B7-4FC9-B3C5-71BE3CFEDA19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HISD Social Studies Curriculum 2015                                                                                                                                                                             Social Studies Grade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48F1-6CC9-432C-93B1-195DEA103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48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9482-57FB-4246-BC02-35DD1E7ECF34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HISD Social Studies Curriculum 2015                                                                                                                                                                             Social Studies Grade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48F1-6CC9-432C-93B1-195DEA103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4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E1D02-9B0D-4B40-8776-7B442F62BD81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HISD Social Studies Curriculum 2015                                                                                                                                                                             Social Studies Grade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448F1-6CC9-432C-93B1-195DEA103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5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Do Now</a:t>
            </a:r>
            <a:br>
              <a:rPr lang="en-US" b="1" dirty="0" smtClean="0"/>
            </a:br>
            <a:r>
              <a:rPr lang="en-US" sz="3800" b="1" dirty="0" smtClean="0"/>
              <a:t>11/8 – 9   </a:t>
            </a:r>
            <a:r>
              <a:rPr lang="en-US" sz="3800" b="1" dirty="0" err="1" smtClean="0"/>
              <a:t>eNvironment</a:t>
            </a:r>
            <a:r>
              <a:rPr lang="en-US" sz="3800" b="1" dirty="0" smtClean="0"/>
              <a:t>: Geography of S/SE Asia   pg.  47-48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0" y="1722436"/>
            <a:ext cx="4064000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Choose a </a:t>
            </a:r>
            <a:r>
              <a:rPr lang="en-US" b="1" dirty="0" smtClean="0">
                <a:solidFill>
                  <a:srgbClr val="7030A0"/>
                </a:solidFill>
              </a:rPr>
              <a:t>3</a:t>
            </a:r>
            <a:r>
              <a:rPr lang="en-US" b="1" baseline="30000" dirty="0" smtClean="0">
                <a:solidFill>
                  <a:srgbClr val="7030A0"/>
                </a:solidFill>
              </a:rPr>
              <a:t>rd</a:t>
            </a:r>
            <a:r>
              <a:rPr lang="en-US" b="1" dirty="0" smtClean="0">
                <a:solidFill>
                  <a:srgbClr val="7030A0"/>
                </a:solidFill>
              </a:rPr>
              <a:t> color </a:t>
            </a:r>
            <a:r>
              <a:rPr lang="en-US" dirty="0" smtClean="0"/>
              <a:t>to add to your world map.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Color the countries </a:t>
            </a:r>
            <a:r>
              <a:rPr lang="en-US" dirty="0" smtClean="0"/>
              <a:t>that are dark blue on your map.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this region to your </a:t>
            </a:r>
            <a:r>
              <a:rPr lang="en-US" b="1" dirty="0" smtClean="0">
                <a:solidFill>
                  <a:srgbClr val="00B050"/>
                </a:solidFill>
              </a:rPr>
              <a:t>legend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Glue the </a:t>
            </a:r>
            <a:r>
              <a:rPr lang="en-US" b="1" dirty="0" smtClean="0">
                <a:solidFill>
                  <a:schemeClr val="accent2"/>
                </a:solidFill>
              </a:rPr>
              <a:t>ESP handout </a:t>
            </a:r>
            <a:r>
              <a:rPr lang="en-US" dirty="0" smtClean="0"/>
              <a:t>to the inside cover of your notebook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1026" name="Picture 2" descr="Image result for south south east as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601" y="1722436"/>
            <a:ext cx="7557596" cy="4468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11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7620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HOT</a:t>
            </a:r>
            <a:r>
              <a:rPr lang="en-US" b="1" dirty="0" smtClean="0">
                <a:solidFill>
                  <a:srgbClr val="FF0000"/>
                </a:solidFill>
                <a:effectLst>
                  <a:glow rad="635000">
                    <a:srgbClr val="FFC000">
                      <a:alpha val="40000"/>
                    </a:srgbClr>
                  </a:glow>
                </a:effectLst>
              </a:rPr>
              <a:t> </a:t>
            </a:r>
            <a:r>
              <a:rPr lang="en-US" b="1" dirty="0" smtClean="0"/>
              <a:t>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685" y="1549854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How have landscapes </a:t>
            </a:r>
            <a:r>
              <a:rPr lang="en-US" dirty="0"/>
              <a:t>[the Himalayas, numerous navigable rivers, and the Indian </a:t>
            </a:r>
            <a:r>
              <a:rPr lang="en-US" dirty="0" smtClean="0"/>
              <a:t>Ocean] </a:t>
            </a:r>
            <a:r>
              <a:rPr lang="en-US" b="1" dirty="0" smtClean="0"/>
              <a:t>and </a:t>
            </a:r>
            <a:r>
              <a:rPr lang="en-US" b="1" dirty="0"/>
              <a:t>physical processes </a:t>
            </a:r>
            <a:r>
              <a:rPr lang="en-US" dirty="0"/>
              <a:t>[monsoons, tsunamis, and earthquakes] </a:t>
            </a:r>
            <a:r>
              <a:rPr lang="en-US" b="1" dirty="0"/>
              <a:t>both helped and hindered development </a:t>
            </a:r>
            <a:r>
              <a:rPr lang="en-US" b="1" dirty="0" smtClean="0"/>
              <a:t>in South/SE </a:t>
            </a:r>
            <a:r>
              <a:rPr lang="en-US" b="1" dirty="0"/>
              <a:t>Asia</a:t>
            </a:r>
            <a:r>
              <a:rPr lang="en-US" b="1" dirty="0" smtClean="0"/>
              <a:t>?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/>
              <a:t>Why am I learning this?</a:t>
            </a:r>
          </a:p>
          <a:p>
            <a:pPr marL="0" indent="0" algn="ctr">
              <a:buNone/>
            </a:pPr>
            <a:r>
              <a:rPr lang="en-US" b="1" dirty="0"/>
              <a:t>Physical processes and patterns have significant impact on the history </a:t>
            </a:r>
            <a:r>
              <a:rPr lang="en-US" b="1" dirty="0" smtClean="0"/>
              <a:t>and lifestyle </a:t>
            </a:r>
            <a:r>
              <a:rPr lang="en-US" b="1" dirty="0"/>
              <a:t>in a region.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HISD Social Studies Curriculum 2015                                                                                                                                                                             Social Studies Grade 6</a:t>
            </a:r>
            <a:endParaRPr lang="en-US"/>
          </a:p>
        </p:txBody>
      </p:sp>
      <p:pic>
        <p:nvPicPr>
          <p:cNvPr id="3074" name="Picture 2" descr="Image result for why?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77" r="25769"/>
          <a:stretch/>
        </p:blipFill>
        <p:spPr bwMode="auto">
          <a:xfrm>
            <a:off x="4578054" y="3111500"/>
            <a:ext cx="825696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210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Gallery Walk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Summarizing Geography of South/Southeast 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816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assigned section and write a one sentence summary.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Raise your hands to receive teacher approval for your summary.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the title of your section on the chart paper.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your one sentence summary and post near the sign for your section around the room.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627188"/>
            <a:ext cx="3990975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317" y="3427413"/>
            <a:ext cx="4210696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57317" y="1650872"/>
            <a:ext cx="5318771" cy="50167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South Asia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South Asia Landforms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South Asia Climate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South Asia Natural Resources and Economic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Southeast </a:t>
            </a:r>
            <a:r>
              <a:rPr lang="en-US" sz="3200" dirty="0"/>
              <a:t>Asia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Southeast </a:t>
            </a:r>
            <a:r>
              <a:rPr lang="en-US" sz="3200" dirty="0"/>
              <a:t>Asia Landforms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Southeast </a:t>
            </a:r>
            <a:r>
              <a:rPr lang="en-US" sz="3200" dirty="0"/>
              <a:t>Asia Climate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Southeast </a:t>
            </a:r>
            <a:r>
              <a:rPr lang="en-US" sz="3200" dirty="0"/>
              <a:t>Asia Natural Resources and </a:t>
            </a:r>
            <a:r>
              <a:rPr lang="en-US" sz="3200" dirty="0" smtClean="0"/>
              <a:t>Economic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841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Checkpoint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b="1" dirty="0" smtClean="0"/>
              <a:t>landforms</a:t>
            </a:r>
            <a:r>
              <a:rPr lang="en-US" dirty="0" smtClean="0"/>
              <a:t> are in South and Southeast Asia?</a:t>
            </a:r>
          </a:p>
          <a:p>
            <a:pPr marL="0" indent="0">
              <a:buNone/>
            </a:pPr>
            <a:r>
              <a:rPr lang="en-US" dirty="0" smtClean="0"/>
              <a:t>Which </a:t>
            </a:r>
            <a:r>
              <a:rPr lang="en-US" b="1" dirty="0" smtClean="0"/>
              <a:t>landforms are barriers </a:t>
            </a:r>
            <a:r>
              <a:rPr lang="en-US" dirty="0" smtClean="0"/>
              <a:t>(obstacles) to travelers and invaders?</a:t>
            </a:r>
          </a:p>
          <a:p>
            <a:pPr marL="0" indent="0">
              <a:buNone/>
            </a:pPr>
            <a:r>
              <a:rPr lang="en-US" dirty="0" smtClean="0"/>
              <a:t>What is the </a:t>
            </a:r>
            <a:r>
              <a:rPr lang="en-US" b="1" dirty="0" smtClean="0"/>
              <a:t>climate</a:t>
            </a:r>
            <a:r>
              <a:rPr lang="en-US" dirty="0" smtClean="0"/>
              <a:t> for South Asia? Southeast Asia?</a:t>
            </a:r>
          </a:p>
          <a:p>
            <a:pPr marL="0" indent="0">
              <a:buNone/>
            </a:pPr>
            <a:r>
              <a:rPr lang="en-US" dirty="0" smtClean="0"/>
              <a:t>What is </a:t>
            </a:r>
            <a:r>
              <a:rPr lang="en-US" b="1" dirty="0" smtClean="0"/>
              <a:t>natural resources and agriculture </a:t>
            </a:r>
            <a:r>
              <a:rPr lang="en-US" dirty="0" smtClean="0"/>
              <a:t>is present in the South and Southeast Asia?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HISD Social Studies Curriculum 2015                                                                                                                                                                             Social Studies Grade 6</a:t>
            </a:r>
            <a:endParaRPr lang="en-US"/>
          </a:p>
        </p:txBody>
      </p:sp>
      <p:pic>
        <p:nvPicPr>
          <p:cNvPr id="4098" name="Picture 2" descr="Image result for partner talk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079" y="3937000"/>
            <a:ext cx="3106619" cy="28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97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ESPN of Physical Processes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729186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Read the news excerpts.</a:t>
            </a:r>
          </a:p>
          <a:p>
            <a:r>
              <a:rPr lang="en-US" sz="3200" dirty="0" smtClean="0"/>
              <a:t>Devise ways the physical process would  help or hinder [hold back] the region’s ESPN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HISD Social Studies Curriculum 2015                                                                                                                                                                             Social Studies Grade 6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386" y="606198"/>
            <a:ext cx="4343400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Monsoon rains arrived a week later than usual this year and are crucial for the planting of summer-sown crops such as cotton, rice, soybean and sugar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938" y="365125"/>
            <a:ext cx="9902124" cy="58118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091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Checkpoint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what ways do the physical processes in South and Southeast Asia </a:t>
            </a:r>
            <a:r>
              <a:rPr lang="en-US" b="1" i="1" dirty="0" smtClean="0"/>
              <a:t>help</a:t>
            </a:r>
            <a:r>
              <a:rPr lang="en-US" dirty="0" smtClean="0"/>
              <a:t> the region?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what ways do the physical processes in South and Southeast Asia </a:t>
            </a:r>
            <a:r>
              <a:rPr lang="en-US" b="1" i="1" dirty="0" smtClean="0"/>
              <a:t>hinder</a:t>
            </a:r>
            <a:r>
              <a:rPr lang="en-US" dirty="0" smtClean="0"/>
              <a:t> the </a:t>
            </a:r>
            <a:r>
              <a:rPr lang="en-US" dirty="0"/>
              <a:t>region?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HISD Social Studies Curriculum 2015                                                                                                                                                                             Social Studies Grade 6</a:t>
            </a:r>
            <a:endParaRPr lang="en-US"/>
          </a:p>
        </p:txBody>
      </p:sp>
      <p:pic>
        <p:nvPicPr>
          <p:cNvPr id="5122" name="Picture 2" descr="Image result for partner talk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786" y="3770649"/>
            <a:ext cx="3552825" cy="174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75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Formal Writing – ACES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36700"/>
            <a:ext cx="11226800" cy="46402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Highlight 1 fact from the reading that </a:t>
            </a:r>
            <a:r>
              <a:rPr lang="en-US" b="1" i="1" dirty="0" smtClean="0"/>
              <a:t>proves that physical processes help </a:t>
            </a:r>
            <a:r>
              <a:rPr lang="en-US" dirty="0" smtClean="0"/>
              <a:t>the region.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Highlight 1 fact from the reading that </a:t>
            </a:r>
            <a:r>
              <a:rPr lang="en-US" b="1" i="1" dirty="0" smtClean="0"/>
              <a:t>proves that physical processes hinder </a:t>
            </a:r>
            <a:r>
              <a:rPr lang="en-US" dirty="0" smtClean="0"/>
              <a:t>the region.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Record these facts in the </a:t>
            </a:r>
            <a:r>
              <a:rPr lang="en-US" b="1" i="1" dirty="0" smtClean="0"/>
              <a:t>Cite Examples </a:t>
            </a:r>
            <a:r>
              <a:rPr lang="en-US" dirty="0" smtClean="0"/>
              <a:t>section of the ACES graphic organizer.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i="1" dirty="0" smtClean="0"/>
              <a:t>Explain</a:t>
            </a:r>
            <a:r>
              <a:rPr lang="en-US" dirty="0" smtClean="0"/>
              <a:t> section, </a:t>
            </a:r>
            <a:r>
              <a:rPr lang="en-US" b="1" i="1" dirty="0" smtClean="0"/>
              <a:t>write how these facts help and hinder the region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Summarize</a:t>
            </a:r>
            <a:r>
              <a:rPr lang="en-US" dirty="0" smtClean="0"/>
              <a:t> the opinion.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Re-write</a:t>
            </a:r>
            <a:r>
              <a:rPr lang="en-US" dirty="0" smtClean="0"/>
              <a:t> the ACES in paragraph form.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HISD Social Studies Curriculum 2015                                                                                                                                                                             Social Studies Grade 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5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Exit Ticket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9200"/>
            <a:ext cx="11480800" cy="36877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Which </a:t>
            </a:r>
            <a:r>
              <a:rPr lang="en-US" b="1" dirty="0"/>
              <a:t>is the best example of a supporting idea for the sentence above</a:t>
            </a:r>
            <a:r>
              <a:rPr lang="en-US" b="1" dirty="0" smtClean="0"/>
              <a:t>?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In </a:t>
            </a:r>
            <a:r>
              <a:rPr lang="en-US" b="1" dirty="0"/>
              <a:t>1924, there were no significant earthquakes in North and South America.</a:t>
            </a:r>
          </a:p>
          <a:p>
            <a:pPr marL="514350" indent="-514350" fontAlgn="base">
              <a:buFont typeface="+mj-lt"/>
              <a:buAutoNum type="alphaUcPeriod"/>
            </a:pPr>
            <a:r>
              <a:rPr lang="en-US" b="1" dirty="0" smtClean="0"/>
              <a:t>There </a:t>
            </a:r>
            <a:r>
              <a:rPr lang="en-US" b="1" dirty="0"/>
              <a:t>have been numerous small earthquakes along the east coast of the United States.</a:t>
            </a:r>
          </a:p>
          <a:p>
            <a:pPr marL="514350" indent="-514350" fontAlgn="base">
              <a:buFont typeface="+mj-lt"/>
              <a:buAutoNum type="alphaUcPeriod"/>
            </a:pPr>
            <a:r>
              <a:rPr lang="en-US" b="1" dirty="0" smtClean="0"/>
              <a:t>Earthquakes </a:t>
            </a:r>
            <a:r>
              <a:rPr lang="en-US" b="1" dirty="0"/>
              <a:t>have reduced whole sections of Tokyo and San Francisco to rubble.</a:t>
            </a:r>
          </a:p>
          <a:p>
            <a:pPr marL="514350" indent="-514350" fontAlgn="base">
              <a:buFont typeface="+mj-lt"/>
              <a:buAutoNum type="alphaUcPeriod"/>
            </a:pPr>
            <a:r>
              <a:rPr lang="en-US" b="1" dirty="0" smtClean="0"/>
              <a:t>Monsoons </a:t>
            </a:r>
            <a:r>
              <a:rPr lang="en-US" b="1" dirty="0"/>
              <a:t>and earthquakes have had similar impact on countries in Southeast Asia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HISD Social Studies Curriculum 2015                                                                                                                                                                             Social Studies Grade 6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3804" y="1318902"/>
            <a:ext cx="10523946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i="1" dirty="0"/>
              <a:t>Throughout history, earthquakes have had devastating effects on human settlements around the world</a:t>
            </a:r>
            <a:r>
              <a:rPr lang="en-US" sz="2800" i="1" dirty="0" smtClean="0"/>
              <a:t>.</a:t>
            </a:r>
            <a:endParaRPr lang="en-US" sz="2800" i="1" dirty="0"/>
          </a:p>
        </p:txBody>
      </p:sp>
      <p:sp>
        <p:nvSpPr>
          <p:cNvPr id="6" name="Rectangle 5"/>
          <p:cNvSpPr/>
          <p:nvPr/>
        </p:nvSpPr>
        <p:spPr>
          <a:xfrm>
            <a:off x="457200" y="2489200"/>
            <a:ext cx="11734800" cy="3687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8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250825"/>
            <a:ext cx="10515600" cy="1325563"/>
          </a:xfrm>
        </p:spPr>
        <p:txBody>
          <a:bodyPr/>
          <a:lstStyle/>
          <a:p>
            <a:r>
              <a:rPr lang="en-US" b="1" dirty="0" smtClean="0"/>
              <a:t>Paraphrasing – your own words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1355724"/>
            <a:ext cx="11137900" cy="501777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500" b="1" dirty="0"/>
              <a:t>Physical </a:t>
            </a:r>
            <a:r>
              <a:rPr lang="en-US" sz="3500" b="1" dirty="0" smtClean="0"/>
              <a:t>Process—process </a:t>
            </a:r>
            <a:r>
              <a:rPr lang="en-US" sz="3500" b="1" dirty="0"/>
              <a:t>that shapes features on Earth’s </a:t>
            </a:r>
            <a:r>
              <a:rPr lang="en-US" sz="3500" b="1" dirty="0" smtClean="0"/>
              <a:t>surface</a:t>
            </a:r>
          </a:p>
          <a:p>
            <a:pPr marL="0" indent="0">
              <a:buNone/>
            </a:pPr>
            <a:endParaRPr lang="en-US" sz="19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500" dirty="0"/>
              <a:t>Put a </a:t>
            </a:r>
            <a:r>
              <a:rPr lang="en-US" sz="3500" b="1" dirty="0" smtClean="0"/>
              <a:t>[bracket] </a:t>
            </a:r>
            <a:r>
              <a:rPr lang="en-US" sz="3500" dirty="0"/>
              <a:t>around the words and phrases you want to keep. </a:t>
            </a:r>
            <a:endParaRPr lang="en-US" sz="3500" dirty="0" smtClean="0"/>
          </a:p>
          <a:p>
            <a:pPr marL="463550" indent="0">
              <a:buNone/>
            </a:pPr>
            <a:r>
              <a:rPr lang="en-US" dirty="0" smtClean="0"/>
              <a:t>These are words </a:t>
            </a:r>
            <a:r>
              <a:rPr lang="en-US" dirty="0"/>
              <a:t>and phrases that are crucial because if you changed them it would change the </a:t>
            </a:r>
            <a:r>
              <a:rPr lang="en-US" dirty="0" smtClean="0"/>
              <a:t>meaning of </a:t>
            </a:r>
            <a:r>
              <a:rPr lang="en-US" dirty="0"/>
              <a:t>the definition. The words you might want to keep include:</a:t>
            </a:r>
          </a:p>
          <a:p>
            <a:pPr marL="914400" indent="-457200">
              <a:buFont typeface="Wingdings" panose="05000000000000000000" pitchFamily="2" charset="2"/>
              <a:buChar char="ü"/>
            </a:pPr>
            <a:r>
              <a:rPr lang="en-US" b="1" dirty="0"/>
              <a:t>A proper noun</a:t>
            </a:r>
          </a:p>
          <a:p>
            <a:pPr marL="914400" indent="-457200">
              <a:buFont typeface="Wingdings" panose="05000000000000000000" pitchFamily="2" charset="2"/>
              <a:buChar char="ü"/>
            </a:pPr>
            <a:r>
              <a:rPr lang="en-US" b="1" dirty="0"/>
              <a:t>Statistics</a:t>
            </a:r>
          </a:p>
          <a:p>
            <a:pPr marL="914400" indent="-457200">
              <a:buFont typeface="Wingdings" panose="05000000000000000000" pitchFamily="2" charset="2"/>
              <a:buChar char="ü"/>
            </a:pPr>
            <a:r>
              <a:rPr lang="en-US" b="1" dirty="0"/>
              <a:t>Words that are unique or are difficult to find a synonym </a:t>
            </a:r>
            <a:r>
              <a:rPr lang="en-US" b="1" dirty="0" smtClean="0"/>
              <a:t>for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3500" dirty="0"/>
              <a:t>Now </a:t>
            </a:r>
            <a:r>
              <a:rPr lang="en-US" sz="3500" b="1" u="sng" dirty="0"/>
              <a:t>underline</a:t>
            </a:r>
            <a:r>
              <a:rPr lang="en-US" sz="3500" dirty="0"/>
              <a:t> the words/phrases you can change</a:t>
            </a:r>
            <a:endParaRPr lang="en-US" sz="35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ouble Bracket 3"/>
          <p:cNvSpPr/>
          <p:nvPr/>
        </p:nvSpPr>
        <p:spPr>
          <a:xfrm>
            <a:off x="9156700" y="1308100"/>
            <a:ext cx="2527300" cy="546100"/>
          </a:xfrm>
          <a:prstGeom prst="bracketPair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uble Bracket 4"/>
          <p:cNvSpPr/>
          <p:nvPr/>
        </p:nvSpPr>
        <p:spPr>
          <a:xfrm>
            <a:off x="7137400" y="1308100"/>
            <a:ext cx="1473200" cy="546100"/>
          </a:xfrm>
          <a:prstGeom prst="bracketPair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3708400" y="1739900"/>
            <a:ext cx="1346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791200" y="1752600"/>
            <a:ext cx="1346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708400" y="1269425"/>
            <a:ext cx="1346200" cy="58477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Action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835650" y="1319540"/>
            <a:ext cx="1257300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creates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3559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yalescientific.org/wp-content/uploads/2015/03/monsoons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03" y="515157"/>
            <a:ext cx="9981128" cy="4708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13560" y="4454567"/>
            <a:ext cx="31424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MONSOON</a:t>
            </a:r>
            <a:endParaRPr lang="en-US" sz="4400" b="1" dirty="0">
              <a:ln w="18415" cmpd="sng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4703" y="5512159"/>
            <a:ext cx="9981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Seasonal winds that blow steadily from the same direction for months (bringing rain) and affect a region’s climate.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15155" y="6356350"/>
            <a:ext cx="11217499" cy="365125"/>
          </a:xfrm>
        </p:spPr>
        <p:txBody>
          <a:bodyPr/>
          <a:lstStyle/>
          <a:p>
            <a:r>
              <a:rPr lang="en-US" dirty="0" smtClean="0"/>
              <a:t>HISD Social Studies Curriculum 2015                                                                                                                                                                             Social Studies Grade 6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94703" y="5224008"/>
            <a:ext cx="89508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http://www.skymetweather.com/content/weather-news-and-analysis/bangalore-records-good-rain-exceeds-monthly-average/</a:t>
            </a:r>
          </a:p>
        </p:txBody>
      </p:sp>
    </p:spTree>
    <p:extLst>
      <p:ext uri="{BB962C8B-B14F-4D97-AF65-F5344CB8AC3E}">
        <p14:creationId xmlns:p14="http://schemas.microsoft.com/office/powerpoint/2010/main" val="129327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.telegraph.co.uk/multimedia/archive/03232/Cyclone_Pam_3232407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94" y="695460"/>
            <a:ext cx="10032643" cy="4404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516155" y="695460"/>
            <a:ext cx="28719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CYCLONE</a:t>
            </a:r>
            <a:endParaRPr lang="en-US" sz="2400" b="1" dirty="0">
              <a:ln w="18415" cmpd="sng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8794" y="5434885"/>
            <a:ext cx="10032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Intense tropical storms with strong winds and heavy rains often followed by deadly tidal waves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577" y="6356350"/>
            <a:ext cx="11359167" cy="365125"/>
          </a:xfrm>
        </p:spPr>
        <p:txBody>
          <a:bodyPr/>
          <a:lstStyle/>
          <a:p>
            <a:r>
              <a:rPr lang="en-US" dirty="0" smtClean="0"/>
              <a:t>HISD Social Studies Curriculum 2015                                                                                                                                                                             Social Studies Grade 6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78794" y="5100034"/>
            <a:ext cx="87189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http://www.telegraph.co.uk/news/worldnews/australiaandthepacific/vanuatu/11474092/Cyclone-Pam-aid-workers-describe-utter-devastation-in-Vanuatu.html</a:t>
            </a:r>
          </a:p>
        </p:txBody>
      </p:sp>
    </p:spTree>
    <p:extLst>
      <p:ext uri="{BB962C8B-B14F-4D97-AF65-F5344CB8AC3E}">
        <p14:creationId xmlns:p14="http://schemas.microsoft.com/office/powerpoint/2010/main" val="164353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abc.net.au/reslib/201003/r524284_293167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528034"/>
            <a:ext cx="10264462" cy="473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577330" y="953037"/>
            <a:ext cx="29621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TSUNAMI</a:t>
            </a:r>
            <a:endParaRPr lang="en-US" sz="4400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1" y="5550294"/>
            <a:ext cx="1026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Huge waves caused by undersea earthquakes.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882" y="6356350"/>
            <a:ext cx="11243256" cy="365125"/>
          </a:xfrm>
        </p:spPr>
        <p:txBody>
          <a:bodyPr/>
          <a:lstStyle/>
          <a:p>
            <a:r>
              <a:rPr lang="en-US" dirty="0" smtClean="0"/>
              <a:t>HISD Social Studies Curriculum 2015                                                                                                                                                                             Social Studies Grade 6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14401" y="5267459"/>
            <a:ext cx="102644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http://www.abc.net.au/science/articles/2010/03/04/2835659.htm</a:t>
            </a:r>
          </a:p>
        </p:txBody>
      </p:sp>
    </p:spTree>
    <p:extLst>
      <p:ext uri="{BB962C8B-B14F-4D97-AF65-F5344CB8AC3E}">
        <p14:creationId xmlns:p14="http://schemas.microsoft.com/office/powerpoint/2010/main" val="227005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.ndtvimg.com/i/2015-04/madhubani-earthquake_650x400_614300609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58" y="463640"/>
            <a:ext cx="10328856" cy="4652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65915" y="5331854"/>
            <a:ext cx="10277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upheaval on the earth’s surface causes by the movement of tectonic plates. Earthquakes are measured by the intensity of the tremor.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47001" y="721217"/>
            <a:ext cx="33803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EARTHQUAKE</a:t>
            </a:r>
            <a:endParaRPr lang="en-US" sz="4400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3639" y="6356350"/>
            <a:ext cx="11372046" cy="365125"/>
          </a:xfrm>
        </p:spPr>
        <p:txBody>
          <a:bodyPr/>
          <a:lstStyle/>
          <a:p>
            <a:r>
              <a:rPr lang="en-US" dirty="0" smtClean="0"/>
              <a:t>HISD Social Studies Curriculum 2015                                                                                                                                                                             Social Studies Grade 6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65915" y="5116410"/>
            <a:ext cx="102773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http://www.newindianexpress.com/galleries/2015/apr/27/Three-day-After-Effects-of-Repeated-Earthquakes-in-Nepal-2835.html</a:t>
            </a:r>
          </a:p>
        </p:txBody>
      </p:sp>
    </p:spTree>
    <p:extLst>
      <p:ext uri="{BB962C8B-B14F-4D97-AF65-F5344CB8AC3E}">
        <p14:creationId xmlns:p14="http://schemas.microsoft.com/office/powerpoint/2010/main" val="228680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Checkpoint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6571"/>
            <a:ext cx="10515600" cy="458039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b="1" dirty="0" smtClean="0"/>
              <a:t>physical processes </a:t>
            </a:r>
            <a:r>
              <a:rPr lang="en-US" dirty="0" smtClean="0"/>
              <a:t>occur in South and Southeast Asia?</a:t>
            </a:r>
          </a:p>
          <a:p>
            <a:pPr marL="0" indent="0">
              <a:buNone/>
            </a:pPr>
            <a:r>
              <a:rPr lang="en-US" dirty="0" smtClean="0"/>
              <a:t>What happens during </a:t>
            </a:r>
            <a:r>
              <a:rPr lang="en-US" b="1" dirty="0" smtClean="0"/>
              <a:t>monsoon season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What is the </a:t>
            </a:r>
            <a:r>
              <a:rPr lang="en-US" b="1" dirty="0" smtClean="0"/>
              <a:t>relationship between a tsunami and earthquake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How is a </a:t>
            </a:r>
            <a:r>
              <a:rPr lang="en-US" b="1" dirty="0" smtClean="0"/>
              <a:t>cyclone different from a tsunami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what </a:t>
            </a:r>
            <a:r>
              <a:rPr lang="en-US" b="1" dirty="0"/>
              <a:t>Gulf Coast physical process is a cyclone similar</a:t>
            </a:r>
            <a:r>
              <a:rPr lang="en-US" dirty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HISD Social Studies Curriculum 2015                                                                                                                                                                             Social Studies Grade 6</a:t>
            </a:r>
            <a:endParaRPr lang="en-US"/>
          </a:p>
        </p:txBody>
      </p:sp>
      <p:pic>
        <p:nvPicPr>
          <p:cNvPr id="2050" name="Picture 2" descr="Image result for partner talk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4474" y="4069883"/>
            <a:ext cx="2714625" cy="2523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81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s-media-cache-ak0.pinimg.com/736x/c0/5d/d0/c05dd092091e9e4ce1fb48f6869650f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763" y="401592"/>
            <a:ext cx="10354614" cy="5484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96215" y="6356350"/>
            <a:ext cx="11552348" cy="365125"/>
          </a:xfrm>
        </p:spPr>
        <p:txBody>
          <a:bodyPr/>
          <a:lstStyle/>
          <a:p>
            <a:r>
              <a:rPr lang="en-US" dirty="0" smtClean="0"/>
              <a:t>HISD Social Studies Curriculum 2015                                                                                                                                                                           		Social Studies Grade 6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65915" y="5885645"/>
            <a:ext cx="102644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http://micro-robotics.com/AHCV/unit/3/SoutheastAsia/</a:t>
            </a:r>
          </a:p>
        </p:txBody>
      </p:sp>
    </p:spTree>
    <p:extLst>
      <p:ext uri="{BB962C8B-B14F-4D97-AF65-F5344CB8AC3E}">
        <p14:creationId xmlns:p14="http://schemas.microsoft.com/office/powerpoint/2010/main" val="176539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029" y="1553029"/>
            <a:ext cx="11103428" cy="4623934"/>
          </a:xfrm>
        </p:spPr>
        <p:txBody>
          <a:bodyPr>
            <a:normAutofit fontScale="92500" lnSpcReduction="10000"/>
          </a:bodyPr>
          <a:lstStyle/>
          <a:p>
            <a:pPr marL="914400" indent="-914400">
              <a:buNone/>
            </a:pPr>
            <a:r>
              <a:rPr lang="en-US" dirty="0"/>
              <a:t>6.3A </a:t>
            </a:r>
            <a:r>
              <a:rPr lang="en-US" dirty="0" smtClean="0"/>
              <a:t>	Pose </a:t>
            </a:r>
            <a:r>
              <a:rPr lang="en-US" dirty="0"/>
              <a:t>and answer geographic questions, including: </a:t>
            </a:r>
            <a:r>
              <a:rPr lang="en-US" b="1" dirty="0"/>
              <a:t>Where is it located? Why is </a:t>
            </a:r>
            <a:r>
              <a:rPr lang="en-US" b="1" dirty="0" smtClean="0"/>
              <a:t>it there</a:t>
            </a:r>
            <a:r>
              <a:rPr lang="en-US" b="1" dirty="0"/>
              <a:t>? What is significant about its location? How is its location related to the location </a:t>
            </a:r>
            <a:r>
              <a:rPr lang="en-US" b="1" dirty="0" smtClean="0"/>
              <a:t>of other </a:t>
            </a:r>
            <a:r>
              <a:rPr lang="en-US" b="1" dirty="0"/>
              <a:t>people, places, and environments?</a:t>
            </a:r>
          </a:p>
          <a:p>
            <a:pPr marL="914400" indent="-914400">
              <a:buNone/>
            </a:pPr>
            <a:r>
              <a:rPr lang="en-US" dirty="0"/>
              <a:t>6.4D </a:t>
            </a:r>
            <a:r>
              <a:rPr lang="en-US" dirty="0" smtClean="0"/>
              <a:t>	</a:t>
            </a:r>
            <a:r>
              <a:rPr lang="en-US" b="1" dirty="0" smtClean="0"/>
              <a:t>Identify </a:t>
            </a:r>
            <a:r>
              <a:rPr lang="en-US" b="1" dirty="0"/>
              <a:t>and locate major physical </a:t>
            </a:r>
            <a:r>
              <a:rPr lang="en-US" dirty="0"/>
              <a:t>and human </a:t>
            </a:r>
            <a:r>
              <a:rPr lang="en-US" b="1" dirty="0"/>
              <a:t>geographic features </a:t>
            </a:r>
            <a:r>
              <a:rPr lang="en-US" dirty="0"/>
              <a:t>such </a:t>
            </a:r>
            <a:r>
              <a:rPr lang="en-US" dirty="0" smtClean="0"/>
              <a:t>as landforms</a:t>
            </a:r>
            <a:r>
              <a:rPr lang="en-US" dirty="0"/>
              <a:t>, water bodies, and urban centers of various places and regions.</a:t>
            </a:r>
          </a:p>
          <a:p>
            <a:pPr marL="914400" indent="-914400">
              <a:buNone/>
            </a:pPr>
            <a:r>
              <a:rPr lang="en-US" dirty="0"/>
              <a:t>6.4F </a:t>
            </a:r>
            <a:r>
              <a:rPr lang="en-US" dirty="0" smtClean="0"/>
              <a:t>	Identify </a:t>
            </a:r>
            <a:r>
              <a:rPr lang="en-US" dirty="0"/>
              <a:t>the location of major world countries such as Canada, Mexico, </a:t>
            </a:r>
            <a:r>
              <a:rPr lang="en-US" dirty="0" smtClean="0"/>
              <a:t>France, Germany</a:t>
            </a:r>
            <a:r>
              <a:rPr lang="en-US" dirty="0"/>
              <a:t>, the United Kingdom, Italy, Spain, Norway, Sweden, Russia, South Africa, </a:t>
            </a:r>
            <a:r>
              <a:rPr lang="en-US" dirty="0" smtClean="0"/>
              <a:t>Nigeria, Iraq</a:t>
            </a:r>
            <a:r>
              <a:rPr lang="en-US" dirty="0"/>
              <a:t>, Afghanistan, Israel, Iran, </a:t>
            </a:r>
            <a:r>
              <a:rPr lang="en-US" b="1" dirty="0"/>
              <a:t>India, Pakistan</a:t>
            </a:r>
            <a:r>
              <a:rPr lang="en-US" dirty="0"/>
              <a:t>, the People's Republic of China, </a:t>
            </a:r>
            <a:r>
              <a:rPr lang="en-US" dirty="0" smtClean="0"/>
              <a:t>the Republic </a:t>
            </a:r>
            <a:r>
              <a:rPr lang="en-US" dirty="0"/>
              <a:t>of China (Taiwan), Japan, North and South Korea, </a:t>
            </a:r>
            <a:r>
              <a:rPr lang="en-US" b="1" dirty="0"/>
              <a:t>Indonesia</a:t>
            </a:r>
            <a:r>
              <a:rPr lang="en-US" dirty="0"/>
              <a:t>, and Australia.</a:t>
            </a:r>
          </a:p>
          <a:p>
            <a:pPr marL="914400" indent="-914400">
              <a:buNone/>
            </a:pPr>
            <a:r>
              <a:rPr lang="en-US" dirty="0"/>
              <a:t>6.6A </a:t>
            </a:r>
            <a:r>
              <a:rPr lang="en-US" dirty="0" smtClean="0"/>
              <a:t>	</a:t>
            </a:r>
            <a:r>
              <a:rPr lang="en-US" b="1" dirty="0" smtClean="0"/>
              <a:t>Describe </a:t>
            </a:r>
            <a:r>
              <a:rPr lang="en-US" b="1" dirty="0"/>
              <a:t>and explain the effects of physical environmental processes </a:t>
            </a:r>
            <a:r>
              <a:rPr lang="en-US" dirty="0"/>
              <a:t>such </a:t>
            </a:r>
            <a:r>
              <a:rPr lang="en-US" dirty="0" smtClean="0"/>
              <a:t>as erosion</a:t>
            </a:r>
            <a:r>
              <a:rPr lang="en-US" dirty="0"/>
              <a:t>, ocean currents, and earthquakes on Earth's surface.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HISD Social Studies Curriculum 2015                                                                                                                                                                             Social Studies Grade 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5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786</Words>
  <Application>Microsoft Office PowerPoint</Application>
  <PresentationFormat>Widescreen</PresentationFormat>
  <Paragraphs>100</Paragraphs>
  <Slides>16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Do Now 11/8 – 9   eNvironment: Geography of S/SE Asia   pg.  47-48</vt:lpstr>
      <vt:lpstr>Paraphrasing – your own words</vt:lpstr>
      <vt:lpstr>PowerPoint Presentation</vt:lpstr>
      <vt:lpstr>PowerPoint Presentation</vt:lpstr>
      <vt:lpstr>PowerPoint Presentation</vt:lpstr>
      <vt:lpstr>PowerPoint Presentation</vt:lpstr>
      <vt:lpstr>Checkpoint</vt:lpstr>
      <vt:lpstr>PowerPoint Presentation</vt:lpstr>
      <vt:lpstr>Objectives</vt:lpstr>
      <vt:lpstr>HOT QUESTION</vt:lpstr>
      <vt:lpstr>Gallery Walk  Summarizing Geography of South/Southeast Asia</vt:lpstr>
      <vt:lpstr>Checkpoint</vt:lpstr>
      <vt:lpstr>ESPN of Physical Processes</vt:lpstr>
      <vt:lpstr>Checkpoint</vt:lpstr>
      <vt:lpstr>Formal Writing – ACES</vt:lpstr>
      <vt:lpstr>Exit Ticket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McBride, Lachardra R</dc:creator>
  <cp:lastModifiedBy>Battiste, Tache M</cp:lastModifiedBy>
  <cp:revision>33</cp:revision>
  <dcterms:created xsi:type="dcterms:W3CDTF">2016-07-14T17:00:07Z</dcterms:created>
  <dcterms:modified xsi:type="dcterms:W3CDTF">2016-11-09T20:39:26Z</dcterms:modified>
</cp:coreProperties>
</file>