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68" r:id="rId3"/>
    <p:sldId id="261" r:id="rId4"/>
    <p:sldId id="269" r:id="rId5"/>
    <p:sldId id="270" r:id="rId6"/>
    <p:sldId id="256" r:id="rId7"/>
    <p:sldId id="272" r:id="rId8"/>
    <p:sldId id="263" r:id="rId9"/>
    <p:sldId id="264" r:id="rId10"/>
    <p:sldId id="265" r:id="rId11"/>
    <p:sldId id="266" r:id="rId12"/>
    <p:sldId id="267" r:id="rId13"/>
    <p:sldId id="258" r:id="rId14"/>
    <p:sldId id="262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804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810FE-210D-4922-80CA-40C7678193CD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B4568-001B-42A9-BAB6-9033F5345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6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5DA8A-B667-41DB-A204-274CF3DD51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55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4A4A4A"/>
                </a:solidFill>
                <a:latin typeface="Open Sans"/>
              </a:rPr>
              <a:t>Using the background information to guide your writing, individually, you will now complete the RAFT writing assignment. You will play the role of a Young Zulu Warrior creating a journal entry about the invasion of Europeans on Zulu lands.  You will have 5 minutes to complete this assignment.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5DA8A-B667-41DB-A204-274CF3DD51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14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5DA8A-B667-41DB-A204-274CF3DD51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80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CB3C-333B-41D7-B323-A660FFC65039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EAE9-E02F-4F5F-9A04-6E638766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0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CB3C-333B-41D7-B323-A660FFC65039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EAE9-E02F-4F5F-9A04-6E638766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5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CB3C-333B-41D7-B323-A660FFC65039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EAE9-E02F-4F5F-9A04-6E638766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6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CB3C-333B-41D7-B323-A660FFC65039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EAE9-E02F-4F5F-9A04-6E638766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4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CB3C-333B-41D7-B323-A660FFC65039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EAE9-E02F-4F5F-9A04-6E638766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5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CB3C-333B-41D7-B323-A660FFC65039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EAE9-E02F-4F5F-9A04-6E638766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1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CB3C-333B-41D7-B323-A660FFC65039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EAE9-E02F-4F5F-9A04-6E638766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69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CB3C-333B-41D7-B323-A660FFC65039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EAE9-E02F-4F5F-9A04-6E638766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0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CB3C-333B-41D7-B323-A660FFC65039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EAE9-E02F-4F5F-9A04-6E638766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42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CB3C-333B-41D7-B323-A660FFC65039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EAE9-E02F-4F5F-9A04-6E638766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5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CB3C-333B-41D7-B323-A660FFC65039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EAE9-E02F-4F5F-9A04-6E638766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11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1CB3C-333B-41D7-B323-A660FFC65039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CEAE9-E02F-4F5F-9A04-6E638766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6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s://www.schooltube.com/video/6632b8e159264b2fbae0/Imperialism%20in%20Afric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Do </a:t>
            </a:r>
            <a:r>
              <a:rPr lang="en-US" b="1" dirty="0" smtClean="0"/>
              <a:t>Now (5 minutes)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10/31 – 11/1   ESPN of Sub-Saharan Africa    pg. 43-44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3070"/>
            <a:ext cx="10515600" cy="447389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Label parts of the map (</a:t>
            </a:r>
            <a:r>
              <a:rPr lang="en-US" sz="3600" b="1" dirty="0" smtClean="0">
                <a:solidFill>
                  <a:schemeClr val="accent4"/>
                </a:solidFill>
              </a:rPr>
              <a:t>TODALSIG</a:t>
            </a:r>
            <a:r>
              <a:rPr lang="en-US" sz="36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In th</a:t>
            </a:r>
            <a:r>
              <a:rPr lang="en-US" sz="3600" dirty="0" smtClean="0"/>
              <a:t>e legend, identify each government as </a:t>
            </a:r>
            <a:r>
              <a:rPr lang="en-US" sz="3600" b="1" dirty="0" smtClean="0">
                <a:solidFill>
                  <a:schemeClr val="accent2"/>
                </a:solidFill>
              </a:rPr>
              <a:t>limited</a:t>
            </a:r>
            <a:r>
              <a:rPr lang="en-US" sz="3600" dirty="0" smtClean="0"/>
              <a:t> or </a:t>
            </a:r>
            <a:r>
              <a:rPr lang="en-US" sz="3600" b="1" dirty="0" smtClean="0">
                <a:solidFill>
                  <a:schemeClr val="accent5"/>
                </a:solidFill>
              </a:rPr>
              <a:t>unlimited</a:t>
            </a:r>
            <a:r>
              <a:rPr lang="en-US" sz="36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Which </a:t>
            </a:r>
            <a:r>
              <a:rPr lang="en-US" sz="3600" b="1" dirty="0" smtClean="0">
                <a:solidFill>
                  <a:schemeClr val="accent2"/>
                </a:solidFill>
              </a:rPr>
              <a:t>continents</a:t>
            </a:r>
            <a:r>
              <a:rPr lang="en-US" sz="3600" dirty="0" smtClean="0"/>
              <a:t> have the </a:t>
            </a:r>
            <a:r>
              <a:rPr lang="en-US" sz="3600" b="1" dirty="0" smtClean="0">
                <a:solidFill>
                  <a:schemeClr val="accent2"/>
                </a:solidFill>
              </a:rPr>
              <a:t>most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3600" b="1" dirty="0" smtClean="0">
                <a:solidFill>
                  <a:schemeClr val="accent2"/>
                </a:solidFill>
              </a:rPr>
              <a:t>limited governments</a:t>
            </a:r>
            <a:r>
              <a:rPr lang="en-US" sz="36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Which </a:t>
            </a:r>
            <a:r>
              <a:rPr lang="en-US" sz="3600" b="1" dirty="0" smtClean="0">
                <a:solidFill>
                  <a:schemeClr val="accent5"/>
                </a:solidFill>
              </a:rPr>
              <a:t>continents</a:t>
            </a:r>
            <a:r>
              <a:rPr lang="en-US" sz="3600" dirty="0" smtClean="0"/>
              <a:t> have the </a:t>
            </a:r>
            <a:r>
              <a:rPr lang="en-US" sz="3600" b="1" dirty="0" smtClean="0">
                <a:solidFill>
                  <a:schemeClr val="accent5"/>
                </a:solidFill>
              </a:rPr>
              <a:t>most</a:t>
            </a:r>
            <a:r>
              <a:rPr lang="en-US" sz="3600" dirty="0" smtClean="0">
                <a:solidFill>
                  <a:schemeClr val="accent5"/>
                </a:solidFill>
              </a:rPr>
              <a:t> </a:t>
            </a:r>
            <a:r>
              <a:rPr lang="en-US" sz="3600" b="1" dirty="0" smtClean="0">
                <a:solidFill>
                  <a:schemeClr val="accent5"/>
                </a:solidFill>
              </a:rPr>
              <a:t>unlimited governments</a:t>
            </a:r>
            <a:r>
              <a:rPr lang="en-US" sz="3600" dirty="0" smtClean="0"/>
              <a:t>?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57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Jigsaw – Mixed Groups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028" y="1509486"/>
            <a:ext cx="10515600" cy="456587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Share the ESPN </a:t>
            </a:r>
            <a:r>
              <a:rPr lang="en-US" sz="3200" dirty="0" smtClean="0"/>
              <a:t>of your </a:t>
            </a:r>
            <a:r>
              <a:rPr lang="en-US" sz="3200" dirty="0" smtClean="0"/>
              <a:t>country with your teammates.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The </a:t>
            </a:r>
            <a:r>
              <a:rPr lang="en-US" sz="3200" b="1" dirty="0" smtClean="0"/>
              <a:t>graphic organizer should be 100% </a:t>
            </a:r>
            <a:r>
              <a:rPr lang="en-US" sz="3200" b="1" dirty="0" smtClean="0"/>
              <a:t>complete </a:t>
            </a:r>
            <a:r>
              <a:rPr lang="en-US" sz="3200" dirty="0" smtClean="0"/>
              <a:t>in 15 minutes.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</p:txBody>
      </p:sp>
      <p:pic>
        <p:nvPicPr>
          <p:cNvPr id="3074" name="Picture 2" descr="Image result for collabo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21" y="3923669"/>
            <a:ext cx="4329339" cy="293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944" y="2685143"/>
            <a:ext cx="5045737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Image result for finished clipar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8" b="98824" l="0" r="994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31" y="2951161"/>
            <a:ext cx="3176362" cy="31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4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Checkpoint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100" y="1641475"/>
            <a:ext cx="5588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What is the ESPN for</a:t>
            </a:r>
            <a:r>
              <a:rPr lang="en-US" sz="3600" dirty="0" smtClean="0"/>
              <a:t>…</a:t>
            </a:r>
          </a:p>
          <a:p>
            <a:pPr marL="914400" indent="-914400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accent4"/>
                </a:solidFill>
              </a:rPr>
              <a:t>Kenya?</a:t>
            </a:r>
          </a:p>
          <a:p>
            <a:pPr marL="914400" indent="-914400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accent4"/>
                </a:solidFill>
              </a:rPr>
              <a:t>Democratic Republic of Congo?</a:t>
            </a:r>
          </a:p>
          <a:p>
            <a:pPr marL="914400" indent="-914400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accent4"/>
                </a:solidFill>
              </a:rPr>
              <a:t>Nigeria?</a:t>
            </a:r>
          </a:p>
          <a:p>
            <a:pPr marL="914400" indent="-914400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accent4"/>
                </a:solidFill>
              </a:rPr>
              <a:t>South Africa?</a:t>
            </a:r>
          </a:p>
        </p:txBody>
      </p:sp>
      <p:pic>
        <p:nvPicPr>
          <p:cNvPr id="2052" name="Picture 4" descr="Image result for political map af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830574"/>
            <a:ext cx="5419725" cy="569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0134600" y="3276600"/>
            <a:ext cx="889000" cy="8509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813800" y="5461000"/>
            <a:ext cx="1765300" cy="989013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597900" y="3276600"/>
            <a:ext cx="1765300" cy="13970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98014" y="2576284"/>
            <a:ext cx="1115786" cy="856343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6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Venn Diagram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685" y="1535339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Choose 2 countries </a:t>
            </a:r>
            <a:r>
              <a:rPr lang="en-US" dirty="0" smtClean="0"/>
              <a:t>[Nation A &amp; Nation B]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3 </a:t>
            </a:r>
            <a:r>
              <a:rPr lang="en-US" dirty="0" smtClean="0"/>
              <a:t>similarities and 3 </a:t>
            </a:r>
            <a:r>
              <a:rPr lang="en-US" dirty="0" smtClean="0"/>
              <a:t>differences among the nations.</a:t>
            </a:r>
            <a:endParaRPr lang="en-US" dirty="0"/>
          </a:p>
        </p:txBody>
      </p:sp>
      <p:pic>
        <p:nvPicPr>
          <p:cNvPr id="4" name="Picture 3" descr="Image result for venn diagra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085" y="2815771"/>
            <a:ext cx="7971609" cy="3537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207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Compare/Contrast Paragraph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71147" y="1506310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Use your Venn diagram to </a:t>
            </a:r>
            <a:r>
              <a:rPr lang="en-US" b="1" dirty="0"/>
              <a:t>complete the paragraph </a:t>
            </a:r>
            <a:r>
              <a:rPr lang="en-US" b="1" dirty="0" smtClean="0"/>
              <a:t>frame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Then </a:t>
            </a:r>
            <a:r>
              <a:rPr lang="en-US" b="1" dirty="0"/>
              <a:t>write </a:t>
            </a:r>
            <a:r>
              <a:rPr lang="en-US" b="1" dirty="0" smtClean="0"/>
              <a:t>the paragraph </a:t>
            </a:r>
            <a:r>
              <a:rPr lang="en-US" dirty="0" smtClean="0"/>
              <a:t>on </a:t>
            </a:r>
            <a:r>
              <a:rPr lang="en-US" dirty="0"/>
              <a:t>the lines.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943" y="2725628"/>
            <a:ext cx="4992914" cy="381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Image result for writing clipar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888" y="3040086"/>
            <a:ext cx="3217023" cy="331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0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Checkpoint</a:t>
            </a:r>
            <a:r>
              <a:rPr lang="en-US" dirty="0" smtClean="0"/>
              <a:t> – </a:t>
            </a:r>
            <a:r>
              <a:rPr lang="en-US" b="1" dirty="0"/>
              <a:t>R</a:t>
            </a:r>
            <a:r>
              <a:rPr lang="en-US" b="1" dirty="0" smtClean="0"/>
              <a:t>ound Robin </a:t>
            </a:r>
            <a:endParaRPr lang="en-US" b="1" dirty="0"/>
          </a:p>
        </p:txBody>
      </p:sp>
      <p:pic>
        <p:nvPicPr>
          <p:cNvPr id="6150" name="Picture 6" descr="Image result for round rob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3707065"/>
            <a:ext cx="4630057" cy="315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057" y="1738539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Everyone will share a </a:t>
            </a:r>
            <a:r>
              <a:rPr lang="en-US" sz="3200" b="1" dirty="0" smtClean="0"/>
              <a:t>similarity or a difference </a:t>
            </a:r>
            <a:r>
              <a:rPr lang="en-US" sz="3200" dirty="0" smtClean="0"/>
              <a:t>among the Sub-Saharan African countries.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You </a:t>
            </a:r>
            <a:r>
              <a:rPr lang="en-US" sz="3200" b="1" dirty="0" smtClean="0"/>
              <a:t>may not repeat </a:t>
            </a:r>
            <a:r>
              <a:rPr lang="en-US" sz="3200" dirty="0" smtClean="0"/>
              <a:t>what has been said.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You should have </a:t>
            </a:r>
            <a:r>
              <a:rPr lang="en-US" sz="3200" b="1" dirty="0" smtClean="0"/>
              <a:t>at least 3 ideas </a:t>
            </a:r>
            <a:r>
              <a:rPr lang="en-US" sz="3200" dirty="0" smtClean="0"/>
              <a:t>to share.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521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Exit Ticket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15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086" y="205468"/>
            <a:ext cx="10515600" cy="1325563"/>
          </a:xfrm>
        </p:spPr>
        <p:txBody>
          <a:bodyPr/>
          <a:lstStyle/>
          <a:p>
            <a:r>
              <a:rPr lang="en-US" b="1" dirty="0" smtClean="0"/>
              <a:t>European Imperialism 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056" y="1303110"/>
            <a:ext cx="11005457" cy="5097690"/>
          </a:xfrm>
        </p:spPr>
        <p:txBody>
          <a:bodyPr>
            <a:noAutofit/>
          </a:bodyPr>
          <a:lstStyle/>
          <a:p>
            <a:r>
              <a:rPr lang="en-US" sz="3200" b="1" dirty="0"/>
              <a:t>6.1A </a:t>
            </a:r>
            <a:r>
              <a:rPr lang="en-US" sz="3200" b="1" dirty="0">
                <a:solidFill>
                  <a:schemeClr val="accent1"/>
                </a:solidFill>
              </a:rPr>
              <a:t>Trace characteristics of various contemporary societies in regions that resulted from historical events or factors such as invasion, conquests, colonization</a:t>
            </a:r>
            <a:r>
              <a:rPr lang="en-US" sz="3200" dirty="0"/>
              <a:t>, immigration and trade.</a:t>
            </a:r>
          </a:p>
          <a:p>
            <a:r>
              <a:rPr lang="en-US" sz="3200" b="1" dirty="0"/>
              <a:t>6.5B</a:t>
            </a:r>
            <a:r>
              <a:rPr lang="en-US" sz="3200" dirty="0"/>
              <a:t> </a:t>
            </a:r>
            <a:r>
              <a:rPr lang="en-US" sz="3200" b="1" dirty="0">
                <a:solidFill>
                  <a:schemeClr val="accent5"/>
                </a:solidFill>
              </a:rPr>
              <a:t>Identify geographic factors such as location, physical features, transportation corridors and barriers</a:t>
            </a:r>
            <a:r>
              <a:rPr lang="en-US" sz="3200" dirty="0"/>
              <a:t>, and distribution of natural resources that influence a society's ability to control territory.</a:t>
            </a:r>
          </a:p>
          <a:p>
            <a:r>
              <a:rPr lang="en-US" sz="3200" b="1" dirty="0"/>
              <a:t>6.8C</a:t>
            </a:r>
            <a:r>
              <a:rPr lang="en-US" sz="3200" dirty="0"/>
              <a:t> </a:t>
            </a:r>
            <a:r>
              <a:rPr lang="en-US" sz="3200" b="1" dirty="0">
                <a:solidFill>
                  <a:schemeClr val="accent3"/>
                </a:solidFill>
              </a:rPr>
              <a:t>Explain the impact of relative scarcity of resources on</a:t>
            </a:r>
            <a:r>
              <a:rPr lang="en-US" sz="3200" dirty="0">
                <a:solidFill>
                  <a:schemeClr val="accent3"/>
                </a:solidFill>
              </a:rPr>
              <a:t> </a:t>
            </a:r>
            <a:r>
              <a:rPr lang="en-US" sz="3200" dirty="0"/>
              <a:t>international trade and </a:t>
            </a:r>
            <a:r>
              <a:rPr lang="en-US" sz="3200" b="1" dirty="0">
                <a:solidFill>
                  <a:schemeClr val="accent3"/>
                </a:solidFill>
              </a:rPr>
              <a:t>economic interdependence </a:t>
            </a:r>
            <a:r>
              <a:rPr lang="en-US" sz="3200" dirty="0"/>
              <a:t>among and within societies.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272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Turn and Talk: Summarize Imperialism in Sub-Saharan Africa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340" y="145986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chemeClr val="accent6"/>
                </a:solidFill>
              </a:rPr>
              <a:t>Somebody wanted…But…So…Then…</a:t>
            </a:r>
          </a:p>
        </p:txBody>
      </p:sp>
      <p:pic>
        <p:nvPicPr>
          <p:cNvPr id="4" name="Picture 2" descr="Image result for imperialism in afric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602" y="2182862"/>
            <a:ext cx="3532793" cy="434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european imperiali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616" y="2205454"/>
            <a:ext cx="3935338" cy="429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69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8543" y="335515"/>
            <a:ext cx="10515600" cy="1325563"/>
          </a:xfrm>
        </p:spPr>
        <p:txBody>
          <a:bodyPr/>
          <a:lstStyle/>
          <a:p>
            <a:r>
              <a:rPr lang="en-US" b="1" dirty="0" smtClean="0"/>
              <a:t>RAFT Writing (10 min)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5775" y="140989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/>
              <a:t>T</a:t>
            </a:r>
            <a:r>
              <a:rPr lang="en-US" sz="3600" b="1" i="1" dirty="0" smtClean="0"/>
              <a:t>oday I am [insert emotion]…</a:t>
            </a:r>
          </a:p>
          <a:p>
            <a:pPr marL="465138" indent="-465138">
              <a:buFont typeface="Wingdings" panose="05000000000000000000" pitchFamily="2" charset="2"/>
              <a:buChar char="ü"/>
            </a:pPr>
            <a:r>
              <a:rPr lang="en-US" dirty="0" smtClean="0"/>
              <a:t>5-7 sentences</a:t>
            </a:r>
          </a:p>
          <a:p>
            <a:pPr marL="465138" indent="-465138">
              <a:buFont typeface="Wingdings" panose="05000000000000000000" pitchFamily="2" charset="2"/>
              <a:buChar char="ü"/>
            </a:pPr>
            <a:r>
              <a:rPr lang="en-US" dirty="0" smtClean="0"/>
              <a:t>Use </a:t>
            </a:r>
            <a:r>
              <a:rPr lang="en-US" dirty="0" smtClean="0"/>
              <a:t>evidence from background to support thoughts.</a:t>
            </a:r>
            <a:endParaRPr lang="en-US" dirty="0"/>
          </a:p>
        </p:txBody>
      </p:sp>
      <p:pic>
        <p:nvPicPr>
          <p:cNvPr id="6150" name="Picture 6" descr="Image result for shaka zulu warri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60" y="207852"/>
            <a:ext cx="4073644" cy="231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owner\Downloads\FullSizeRen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3" y="3192417"/>
            <a:ext cx="11235718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32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5655"/>
            <a:ext cx="53467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glow rad="927100">
                    <a:srgbClr val="FC7404">
                      <a:alpha val="66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HOT</a:t>
            </a:r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Question</a:t>
            </a:r>
            <a:endParaRPr lang="en-US" sz="5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541218"/>
            <a:ext cx="7251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How and why did European nations colonize Africa?</a:t>
            </a:r>
          </a:p>
        </p:txBody>
      </p:sp>
      <p:pic>
        <p:nvPicPr>
          <p:cNvPr id="2050" name="Picture 2" descr="Image result for european imperial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599" y="1541218"/>
            <a:ext cx="4638675" cy="506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uropean imperialis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43" y="3032113"/>
            <a:ext cx="3556000" cy="342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89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lldiversity.wikispaces.com/file/view/hello.gif/273101432/538x355/hell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99" y="3285201"/>
            <a:ext cx="6040031" cy="295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57739" y="5535178"/>
            <a:ext cx="59371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Source: </a:t>
            </a:r>
            <a:r>
              <a:rPr lang="en-US" sz="1000" dirty="0"/>
              <a:t>elldiversity.wikispaces.com</a:t>
            </a:r>
          </a:p>
        </p:txBody>
      </p:sp>
      <p:pic>
        <p:nvPicPr>
          <p:cNvPr id="2" name="Picture 2" descr="Image result for us states 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9" y="3214944"/>
            <a:ext cx="5147300" cy="309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if</a:t>
            </a:r>
            <a:r>
              <a:rPr lang="en-US" b="1" dirty="0" smtClean="0"/>
              <a:t>…? – Turn and Talk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9939" y="1430061"/>
            <a:ext cx="10515600" cy="4351338"/>
          </a:xfrm>
          <a:noFill/>
        </p:spPr>
        <p:txBody>
          <a:bodyPr/>
          <a:lstStyle/>
          <a:p>
            <a:pPr lvl="0"/>
            <a:r>
              <a:rPr lang="en-US" dirty="0"/>
              <a:t>What would it be like if </a:t>
            </a:r>
            <a:r>
              <a:rPr lang="en-US" b="1" dirty="0">
                <a:solidFill>
                  <a:schemeClr val="accent3"/>
                </a:solidFill>
              </a:rPr>
              <a:t>every state </a:t>
            </a:r>
            <a:r>
              <a:rPr lang="en-US" dirty="0"/>
              <a:t>in the United States had a </a:t>
            </a:r>
            <a:r>
              <a:rPr lang="en-US" b="1" dirty="0">
                <a:solidFill>
                  <a:schemeClr val="accent3"/>
                </a:solidFill>
              </a:rPr>
              <a:t>different language? </a:t>
            </a:r>
            <a:endParaRPr lang="en-US" b="1" dirty="0" smtClean="0">
              <a:solidFill>
                <a:schemeClr val="accent3"/>
              </a:solidFill>
            </a:endParaRPr>
          </a:p>
          <a:p>
            <a:pPr lvl="0"/>
            <a:r>
              <a:rPr lang="en-US" dirty="0" smtClean="0"/>
              <a:t>What </a:t>
            </a:r>
            <a:r>
              <a:rPr lang="en-US" b="1" dirty="0">
                <a:solidFill>
                  <a:schemeClr val="accent2"/>
                </a:solidFill>
              </a:rPr>
              <a:t>impact or effect </a:t>
            </a:r>
            <a:r>
              <a:rPr lang="en-US" dirty="0"/>
              <a:t>might these language differences have </a:t>
            </a:r>
            <a:r>
              <a:rPr lang="en-US" b="1" dirty="0">
                <a:solidFill>
                  <a:schemeClr val="accent2"/>
                </a:solidFill>
              </a:rPr>
              <a:t>on the nation and its people</a:t>
            </a:r>
            <a:r>
              <a:rPr lang="en-US" b="1" dirty="0" smtClean="0">
                <a:solidFill>
                  <a:schemeClr val="accent2"/>
                </a:solidFill>
              </a:rPr>
              <a:t>?</a:t>
            </a:r>
            <a:endParaRPr lang="en-US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59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086" y="321582"/>
            <a:ext cx="10515600" cy="1325563"/>
          </a:xfrm>
        </p:spPr>
        <p:txBody>
          <a:bodyPr/>
          <a:lstStyle/>
          <a:p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972" y="1535339"/>
            <a:ext cx="10889341" cy="4351338"/>
          </a:xfrm>
        </p:spPr>
        <p:txBody>
          <a:bodyPr/>
          <a:lstStyle/>
          <a:p>
            <a:r>
              <a:rPr lang="en-US" dirty="0" smtClean="0"/>
              <a:t>6.15D </a:t>
            </a:r>
            <a:r>
              <a:rPr lang="en-US" b="1" dirty="0" smtClean="0"/>
              <a:t>Analyze the experiences</a:t>
            </a:r>
            <a:r>
              <a:rPr lang="en-US" dirty="0" smtClean="0"/>
              <a:t> and evaluate the contributions of diverse groups to multicultural societies. (sensory figure)</a:t>
            </a:r>
          </a:p>
          <a:p>
            <a:r>
              <a:rPr lang="en-US" dirty="0" smtClean="0"/>
              <a:t>6.15E </a:t>
            </a:r>
            <a:r>
              <a:rPr lang="en-US" b="1" dirty="0"/>
              <a:t>Analyze the similarities and differences </a:t>
            </a:r>
            <a:r>
              <a:rPr lang="en-US" dirty="0"/>
              <a:t>among various world societies</a:t>
            </a:r>
          </a:p>
          <a:p>
            <a:r>
              <a:rPr lang="en-US" dirty="0"/>
              <a:t>6.15F </a:t>
            </a:r>
            <a:r>
              <a:rPr lang="en-US" b="1" dirty="0"/>
              <a:t>Identify and explain examples of conflict and cooperation </a:t>
            </a:r>
            <a:r>
              <a:rPr lang="en-US" dirty="0"/>
              <a:t>between and </a:t>
            </a:r>
            <a:r>
              <a:rPr lang="en-US" dirty="0" smtClean="0"/>
              <a:t>among cultures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7172" name="Picture 4" descr="Image result for independence of africa after imperia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3" y="376622"/>
            <a:ext cx="10145485" cy="612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8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Jigsaw – Expert Groups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500" y="1393371"/>
            <a:ext cx="10515600" cy="452959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Meet with your </a:t>
            </a:r>
            <a:r>
              <a:rPr lang="en-US" sz="3200" b="1" dirty="0" smtClean="0"/>
              <a:t>expert groups</a:t>
            </a:r>
            <a:r>
              <a:rPr lang="en-US" sz="3200" dirty="0" smtClean="0"/>
              <a:t>.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Read to find </a:t>
            </a:r>
            <a:r>
              <a:rPr lang="en-US" sz="3200" b="1" dirty="0" smtClean="0"/>
              <a:t>ESPN</a:t>
            </a:r>
            <a:r>
              <a:rPr lang="en-US" sz="3200" dirty="0" smtClean="0"/>
              <a:t> for you country</a:t>
            </a:r>
            <a:r>
              <a:rPr lang="en-US" sz="32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Complete ESPN chart as you read.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Look for these </a:t>
            </a:r>
            <a:r>
              <a:rPr lang="en-US" sz="3200" b="1" dirty="0" smtClean="0"/>
              <a:t>keywords</a:t>
            </a:r>
            <a:r>
              <a:rPr lang="en-US" sz="3200" dirty="0" smtClean="0"/>
              <a:t>: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327570"/>
              </p:ext>
            </p:extLst>
          </p:nvPr>
        </p:nvGraphicFramePr>
        <p:xfrm>
          <a:off x="698500" y="3790163"/>
          <a:ext cx="10896600" cy="2135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4150"/>
                <a:gridCol w="2724150"/>
                <a:gridCol w="2724150"/>
                <a:gridCol w="27241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Economic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Social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Political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eNvironment</a:t>
                      </a:r>
                      <a:endParaRPr lang="en-US" sz="2800" dirty="0"/>
                    </a:p>
                  </a:txBody>
                  <a:tcPr/>
                </a:tc>
              </a:tr>
              <a:tr h="1617134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Trading partners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Agriculture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Natural</a:t>
                      </a:r>
                      <a:r>
                        <a:rPr lang="en-US" sz="2400" baseline="0" dirty="0" smtClean="0"/>
                        <a:t> resources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Poverty 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Ethnic groups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Language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Religion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Type of government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Conflict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Climate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Landforms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Waterforms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649" y="780141"/>
            <a:ext cx="3796648" cy="279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64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Checkpoint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5335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What keywords should you look for when completing your chart?</a:t>
            </a:r>
          </a:p>
          <a:p>
            <a:pPr marL="1320800" lvl="1" indent="-457200">
              <a:buFont typeface="Wingdings" panose="05000000000000000000" pitchFamily="2" charset="2"/>
              <a:buChar char="Ø"/>
            </a:pPr>
            <a:r>
              <a:rPr lang="en-US" sz="4000" b="1" dirty="0" smtClean="0">
                <a:solidFill>
                  <a:schemeClr val="accent2"/>
                </a:solidFill>
              </a:rPr>
              <a:t>Economics?</a:t>
            </a:r>
          </a:p>
          <a:p>
            <a:pPr marL="1320800" lvl="1" indent="-457200">
              <a:buFont typeface="Wingdings" panose="05000000000000000000" pitchFamily="2" charset="2"/>
              <a:buChar char="Ø"/>
            </a:pPr>
            <a:r>
              <a:rPr lang="en-US" sz="4000" b="1" dirty="0" smtClean="0">
                <a:solidFill>
                  <a:schemeClr val="accent2"/>
                </a:solidFill>
              </a:rPr>
              <a:t>Social?</a:t>
            </a:r>
          </a:p>
          <a:p>
            <a:pPr marL="1320800" lvl="1" indent="-457200">
              <a:buFont typeface="Wingdings" panose="05000000000000000000" pitchFamily="2" charset="2"/>
              <a:buChar char="Ø"/>
            </a:pPr>
            <a:r>
              <a:rPr lang="en-US" sz="4000" b="1" dirty="0" smtClean="0">
                <a:solidFill>
                  <a:schemeClr val="accent2"/>
                </a:solidFill>
              </a:rPr>
              <a:t>Political?</a:t>
            </a:r>
            <a:endParaRPr lang="en-US" sz="4000" b="1" dirty="0" smtClean="0">
              <a:solidFill>
                <a:schemeClr val="accent2"/>
              </a:solidFill>
            </a:endParaRPr>
          </a:p>
          <a:p>
            <a:pPr marL="1320800" lvl="1" indent="-457200">
              <a:buFont typeface="Wingdings" panose="05000000000000000000" pitchFamily="2" charset="2"/>
              <a:buChar char="Ø"/>
            </a:pPr>
            <a:r>
              <a:rPr lang="en-US" sz="4000" b="1" dirty="0" smtClean="0">
                <a:solidFill>
                  <a:schemeClr val="accent2"/>
                </a:solidFill>
              </a:rPr>
              <a:t>Environment?</a:t>
            </a:r>
            <a:endParaRPr lang="en-US" sz="40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1026" name="Picture 2" descr="https://encrypted-tbn2.gstatic.com/images?q=tbn:ANd9GcR5toDcdhuyHC4jDcpe8nqon2QQe68w7QghoWwBbKCt9aIIkNo7j52BtWyLI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4" y="2249031"/>
            <a:ext cx="3835855" cy="383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03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422</Words>
  <Application>Microsoft Office PowerPoint</Application>
  <PresentationFormat>Custom</PresentationFormat>
  <Paragraphs>76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Do Now (5 minutes) 10/31 – 11/1   ESPN of Sub-Saharan Africa    pg. 43-44</vt:lpstr>
      <vt:lpstr>European Imperialism Objectives</vt:lpstr>
      <vt:lpstr>Turn and Talk: Summarize Imperialism in Sub-Saharan Africa</vt:lpstr>
      <vt:lpstr>RAFT Writing (10 min)</vt:lpstr>
      <vt:lpstr>HOT Question</vt:lpstr>
      <vt:lpstr>What if…? – Turn and Talk</vt:lpstr>
      <vt:lpstr>Objectives</vt:lpstr>
      <vt:lpstr>Jigsaw – Expert Groups</vt:lpstr>
      <vt:lpstr>Checkpoint</vt:lpstr>
      <vt:lpstr>Jigsaw – Mixed Groups</vt:lpstr>
      <vt:lpstr>Checkpoint</vt:lpstr>
      <vt:lpstr>Venn Diagram</vt:lpstr>
      <vt:lpstr>Compare/Contrast Paragraph</vt:lpstr>
      <vt:lpstr>Checkpoint – Round Robin </vt:lpstr>
      <vt:lpstr>Exit Ticket</vt:lpstr>
    </vt:vector>
  </TitlesOfParts>
  <Company>HISD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McBride, Lachardra R</dc:creator>
  <cp:lastModifiedBy>owner</cp:lastModifiedBy>
  <cp:revision>16</cp:revision>
  <dcterms:created xsi:type="dcterms:W3CDTF">2016-07-24T22:17:57Z</dcterms:created>
  <dcterms:modified xsi:type="dcterms:W3CDTF">2016-10-31T04:17:48Z</dcterms:modified>
</cp:coreProperties>
</file>