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0" r:id="rId4"/>
    <p:sldId id="269" r:id="rId5"/>
    <p:sldId id="259" r:id="rId6"/>
    <p:sldId id="261" r:id="rId7"/>
    <p:sldId id="262" r:id="rId8"/>
    <p:sldId id="263" r:id="rId9"/>
    <p:sldId id="264" r:id="rId10"/>
    <p:sldId id="266" r:id="rId11"/>
    <p:sldId id="265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77" autoAdjust="0"/>
    <p:restoredTop sz="94660"/>
  </p:normalViewPr>
  <p:slideViewPr>
    <p:cSldViewPr>
      <p:cViewPr varScale="1">
        <p:scale>
          <a:sx n="65" d="100"/>
          <a:sy n="65" d="100"/>
        </p:scale>
        <p:origin x="654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39487-E79C-44BC-971B-5F1E129981D5}" type="datetimeFigureOut">
              <a:rPr lang="en-US" smtClean="0"/>
              <a:t>11/1/2017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AED5D-B21A-496F-8CAA-F98E022746A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background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  <a:lum bright="-4000" contrast="52000"/>
          </a:blip>
          <a:stretch>
            <a:fillRect/>
          </a:stretch>
        </p:blipFill>
        <p:spPr>
          <a:xfrm>
            <a:off x="0" y="-1"/>
            <a:ext cx="12226344" cy="6858001"/>
          </a:xfrm>
          <a:prstGeom prst="rect">
            <a:avLst/>
          </a:prstGeom>
        </p:spPr>
      </p:pic>
      <p:pic>
        <p:nvPicPr>
          <p:cNvPr id="8" name="Picture 7" descr="sky.png"/>
          <p:cNvPicPr>
            <a:picLocks noChangeAspect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lum bright="-22000" contrast="35000"/>
          </a:blip>
          <a:stretch>
            <a:fillRect/>
          </a:stretch>
        </p:blipFill>
        <p:spPr>
          <a:xfrm>
            <a:off x="-1413425" y="3264132"/>
            <a:ext cx="11682177" cy="4712513"/>
          </a:xfrm>
          <a:prstGeom prst="rect">
            <a:avLst/>
          </a:prstGeom>
        </p:spPr>
      </p:pic>
      <p:pic>
        <p:nvPicPr>
          <p:cNvPr id="9" name="Picture 8" descr="swoosh.png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41" y="1323066"/>
            <a:ext cx="12192000" cy="574602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39487-E79C-44BC-971B-5F1E129981D5}" type="datetimeFigureOut">
              <a:rPr lang="en-US" smtClean="0"/>
              <a:t>11/1/2017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AED5D-B21A-496F-8CAA-F98E022746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39487-E79C-44BC-971B-5F1E129981D5}" type="datetimeFigureOut">
              <a:rPr lang="en-US" smtClean="0"/>
              <a:t>11/1/2017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AED5D-B21A-496F-8CAA-F98E022746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39487-E79C-44BC-971B-5F1E129981D5}" type="datetimeFigureOut">
              <a:rPr lang="en-US" smtClean="0"/>
              <a:t>11/1/2017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AED5D-B21A-496F-8CAA-F98E022746A9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sky.png"/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lum bright="-22000" contrast="35000"/>
          </a:blip>
          <a:stretch>
            <a:fillRect/>
          </a:stretch>
        </p:blipFill>
        <p:spPr>
          <a:xfrm>
            <a:off x="-1496931" y="5088231"/>
            <a:ext cx="12369524" cy="2335822"/>
          </a:xfrm>
          <a:prstGeom prst="rect">
            <a:avLst/>
          </a:prstGeom>
        </p:spPr>
      </p:pic>
      <p:pic>
        <p:nvPicPr>
          <p:cNvPr id="10" name="Picture 9" descr="upper swoosh.png"/>
          <p:cNvPicPr>
            <a:picLocks noChangeAspect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-240816"/>
            <a:ext cx="12403813" cy="288036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39487-E79C-44BC-971B-5F1E129981D5}" type="datetimeFigureOut">
              <a:rPr lang="en-US" smtClean="0"/>
              <a:t>11/1/2017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AED5D-B21A-496F-8CAA-F98E022746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39487-E79C-44BC-971B-5F1E129981D5}" type="datetimeFigureOut">
              <a:rPr lang="en-US" smtClean="0"/>
              <a:t>11/1/2017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AED5D-B21A-496F-8CAA-F98E022746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39487-E79C-44BC-971B-5F1E129981D5}" type="datetimeFigureOut">
              <a:rPr lang="en-US" smtClean="0"/>
              <a:t>11/1/2017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AED5D-B21A-496F-8CAA-F98E022746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39487-E79C-44BC-971B-5F1E129981D5}" type="datetimeFigureOut">
              <a:rPr lang="en-US" smtClean="0"/>
              <a:t>11/1/2017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AED5D-B21A-496F-8CAA-F98E022746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39487-E79C-44BC-971B-5F1E129981D5}" type="datetimeFigureOut">
              <a:rPr lang="en-US" smtClean="0"/>
              <a:t>11/1/2017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AED5D-B21A-496F-8CAA-F98E022746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39487-E79C-44BC-971B-5F1E129981D5}" type="datetimeFigureOut">
              <a:rPr lang="en-US" smtClean="0"/>
              <a:t>11/1/2017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AED5D-B21A-496F-8CAA-F98E022746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39487-E79C-44BC-971B-5F1E129981D5}" type="datetimeFigureOut">
              <a:rPr lang="en-US" smtClean="0"/>
              <a:t>11/1/2017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AED5D-B21A-496F-8CAA-F98E022746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A39487-E79C-44BC-971B-5F1E129981D5}" type="datetimeFigureOut">
              <a:rPr lang="en-US" smtClean="0"/>
              <a:t>11/1/2017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DAED5D-B21A-496F-8CAA-F98E022746A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background.png"/>
          <p:cNvPicPr>
            <a:picLocks noChangeAspect="1"/>
          </p:cNvPicPr>
          <p:nvPr/>
        </p:nvPicPr>
        <p:blipFill>
          <a:blip r:embed="rId13" cstate="print">
            <a:duotone>
              <a:prstClr val="black"/>
              <a:schemeClr val="accent5">
                <a:tint val="45000"/>
                <a:satMod val="400000"/>
              </a:schemeClr>
            </a:duotone>
            <a:lum bright="-4000" contrast="52000"/>
          </a:blip>
          <a:stretch>
            <a:fillRect/>
          </a:stretch>
        </p:blipFill>
        <p:spPr>
          <a:xfrm>
            <a:off x="0" y="-1"/>
            <a:ext cx="12226344" cy="685800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www.youtube.com/watch?v=PIqmZBVVH0c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671637" y="106362"/>
            <a:ext cx="8305800" cy="1341438"/>
          </a:xfrm>
        </p:spPr>
        <p:txBody>
          <a:bodyPr/>
          <a:lstStyle/>
          <a:p>
            <a:r>
              <a:rPr lang="en-US" sz="3600" b="1" dirty="0"/>
              <a:t>Do Now – 5 minutes</a:t>
            </a:r>
            <a:br>
              <a:rPr lang="en-US" sz="3600" b="1" dirty="0"/>
            </a:br>
            <a:r>
              <a:rPr lang="en-US" sz="2800" b="1" dirty="0"/>
              <a:t>10/17-18	Religion in N Africa / SW Asia	pg. 31-32  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683793" y="1447801"/>
            <a:ext cx="7467600" cy="4678363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On page 31, write 2 similarities and 2 differences between the images.</a:t>
            </a:r>
          </a:p>
          <a:p>
            <a:pPr marL="0" indent="0">
              <a:buNone/>
            </a:pPr>
            <a:r>
              <a:rPr lang="en-US" sz="2000" b="1" u="sng" dirty="0"/>
              <a:t>Sentence stems:</a:t>
            </a:r>
          </a:p>
          <a:p>
            <a:pPr marL="0" indent="0">
              <a:buNone/>
            </a:pPr>
            <a:r>
              <a:rPr lang="en-US" sz="2000" i="1" dirty="0"/>
              <a:t>One similarity among the images are… Another similarity is…</a:t>
            </a:r>
          </a:p>
          <a:p>
            <a:pPr marL="0" indent="0">
              <a:buNone/>
            </a:pPr>
            <a:r>
              <a:rPr lang="en-US" sz="2000" i="1" dirty="0"/>
              <a:t>One difference is notice is… Another difference is…</a:t>
            </a:r>
          </a:p>
        </p:txBody>
      </p:sp>
      <p:pic>
        <p:nvPicPr>
          <p:cNvPr id="1026" name="Picture 2" descr="Image result for abraham the father of judais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971800"/>
            <a:ext cx="2886528" cy="3882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jesu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971696"/>
            <a:ext cx="2895600" cy="3925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muhammad prophe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1138" y="3005010"/>
            <a:ext cx="3060510" cy="3902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0506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8" name="Picture 10" descr="Image result for dome of the rock jerusale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798" y="404812"/>
            <a:ext cx="8627534" cy="6115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Image result for wall for jews christians and muslims in middle eas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200" y="762000"/>
            <a:ext cx="8627533" cy="5995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2" name="Picture 14" descr="Image result for western wal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8666" y="404810"/>
            <a:ext cx="9059334" cy="6353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0" name="Picture 12" descr="Image result for islam mecc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8666" y="438930"/>
            <a:ext cx="9055532" cy="6319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9499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Checkpoint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371601"/>
            <a:ext cx="6934200" cy="45259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What 3 religions have fostered cooperation or conflict in the Middle East?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How might religion cause conflict in the region?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In what ways is there cooperation among these religions?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9746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A.C.E.S. Writing Reminders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295401"/>
            <a:ext cx="6096000" cy="4525963"/>
          </a:xfrm>
        </p:spPr>
        <p:txBody>
          <a:bodyPr/>
          <a:lstStyle/>
          <a:p>
            <a:pPr marL="0" indent="0">
              <a:buNone/>
            </a:pPr>
            <a:r>
              <a:rPr lang="en-US" b="1" u="sng" dirty="0"/>
              <a:t>Facts</a:t>
            </a:r>
            <a:r>
              <a:rPr lang="en-US" b="1" dirty="0"/>
              <a:t> </a:t>
            </a:r>
          </a:p>
          <a:p>
            <a:pPr marL="0" indent="0">
              <a:buNone/>
            </a:pPr>
            <a:r>
              <a:rPr lang="en-US" dirty="0"/>
              <a:t>come </a:t>
            </a:r>
            <a:r>
              <a:rPr lang="en-US" b="1" i="1" dirty="0"/>
              <a:t>directly</a:t>
            </a:r>
            <a:r>
              <a:rPr lang="en-US" dirty="0"/>
              <a:t> from the text</a:t>
            </a:r>
          </a:p>
          <a:p>
            <a:pPr marL="0" indent="0">
              <a:buNone/>
            </a:pPr>
            <a:r>
              <a:rPr lang="en-US" dirty="0"/>
              <a:t>not your own words </a:t>
            </a:r>
          </a:p>
          <a:p>
            <a:pPr marL="0" indent="0">
              <a:buNone/>
            </a:pPr>
            <a:r>
              <a:rPr lang="en-US" b="1" u="sng" dirty="0"/>
              <a:t>Explain</a:t>
            </a:r>
          </a:p>
          <a:p>
            <a:pPr marL="0" indent="0">
              <a:buNone/>
            </a:pPr>
            <a:r>
              <a:rPr lang="en-US" dirty="0"/>
              <a:t>how does your evidence prove/show that there is conflict and cooperation in religion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8718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Image result for animated exit 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609600"/>
            <a:ext cx="6685280" cy="5098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9414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Video Analysis –</a:t>
            </a:r>
            <a:r>
              <a:rPr lang="en-US" dirty="0"/>
              <a:t> 5 minutes</a:t>
            </a:r>
            <a:endParaRPr lang="en-US" b="1" dirty="0"/>
          </a:p>
        </p:txBody>
      </p:sp>
      <p:pic>
        <p:nvPicPr>
          <p:cNvPr id="2052" name="Picture 4" descr="Image result for watch video clipart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100" y="1389335"/>
            <a:ext cx="8305800" cy="5212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7736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Objectives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98044"/>
            <a:ext cx="11963400" cy="4525963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b="1" dirty="0"/>
              <a:t>6.16B</a:t>
            </a:r>
            <a:r>
              <a:rPr lang="en-US" sz="2800" dirty="0"/>
              <a:t> </a:t>
            </a:r>
            <a:r>
              <a:rPr lang="en-US" sz="2800" b="1" dirty="0"/>
              <a:t>Compare characteristics of institutions </a:t>
            </a:r>
            <a:r>
              <a:rPr lang="en-US" sz="2800" dirty="0"/>
              <a:t>in various contemporary societies </a:t>
            </a:r>
            <a:r>
              <a:rPr lang="en-US" sz="2800" b="1" dirty="0"/>
              <a:t>(religion)</a:t>
            </a:r>
            <a:endParaRPr lang="en-US" sz="2800" dirty="0"/>
          </a:p>
          <a:p>
            <a:pPr marL="0" indent="0">
              <a:buNone/>
            </a:pPr>
            <a:r>
              <a:rPr lang="en-US" sz="2800" b="1" dirty="0"/>
              <a:t>6.19A</a:t>
            </a:r>
            <a:r>
              <a:rPr lang="en-US" sz="2800" dirty="0"/>
              <a:t> Explain the </a:t>
            </a:r>
            <a:r>
              <a:rPr lang="en-US" sz="2800" b="1" dirty="0"/>
              <a:t>relationship among religious ideas, philosophical ideas, and cultures</a:t>
            </a:r>
          </a:p>
          <a:p>
            <a:pPr marL="0" indent="0">
              <a:buNone/>
            </a:pPr>
            <a:r>
              <a:rPr lang="en-US" sz="2800" b="1" dirty="0"/>
              <a:t>6.19B</a:t>
            </a:r>
            <a:r>
              <a:rPr lang="en-US" sz="2800" dirty="0"/>
              <a:t> </a:t>
            </a:r>
            <a:r>
              <a:rPr lang="en-US" sz="2800" b="1" dirty="0"/>
              <a:t>Explain the significance of religious holidays and observances</a:t>
            </a:r>
            <a:r>
              <a:rPr lang="en-US" sz="2800" dirty="0"/>
              <a:t> such as </a:t>
            </a:r>
            <a:r>
              <a:rPr lang="en-US" sz="2800" b="1" dirty="0"/>
              <a:t>Christmas, Easter, Ramadan, the annual hajj, Yom Kippur, Rosh Hashanah</a:t>
            </a:r>
            <a:r>
              <a:rPr lang="en-US" sz="2800" dirty="0"/>
              <a:t>, Diwali, and Vaisakhi in various contemporary societies</a:t>
            </a:r>
            <a:r>
              <a:rPr lang="en-US" sz="2800" dirty="0" smtClean="0"/>
              <a:t>.</a:t>
            </a:r>
          </a:p>
          <a:p>
            <a:pPr marL="0" indent="0">
              <a:buNone/>
            </a:pPr>
            <a:r>
              <a:rPr lang="en-US" sz="2800" b="1" dirty="0"/>
              <a:t>6.21B</a:t>
            </a:r>
            <a:r>
              <a:rPr lang="en-US" sz="2800" dirty="0"/>
              <a:t> Analyze information by sequencing, categorizing, identifying cause-and-effect relationships, comparing, contrasting, finding the main idea, summarizing, making generalizations and predictions, and drawing inferences and </a:t>
            </a:r>
            <a:r>
              <a:rPr lang="en-US" sz="2800" dirty="0" smtClean="0"/>
              <a:t>conclusions</a:t>
            </a:r>
            <a:endParaRPr lang="en-US" sz="2800" dirty="0"/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98164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Words of the Day</a:t>
            </a:r>
            <a:endParaRPr 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67733"/>
            <a:ext cx="10972800" cy="5257799"/>
          </a:xfrm>
        </p:spPr>
        <p:txBody>
          <a:bodyPr numCol="2">
            <a:noAutofit/>
          </a:bodyPr>
          <a:lstStyle/>
          <a:p>
            <a:pPr marL="469900" indent="-469900"/>
            <a:r>
              <a:rPr lang="en-US" sz="6600" dirty="0" smtClean="0"/>
              <a:t>Monotheism</a:t>
            </a:r>
          </a:p>
          <a:p>
            <a:pPr marL="469900" indent="-469900"/>
            <a:r>
              <a:rPr lang="en-US" sz="6600" dirty="0" smtClean="0"/>
              <a:t>Polytheism</a:t>
            </a:r>
          </a:p>
          <a:p>
            <a:pPr marL="469900" indent="-469900"/>
            <a:r>
              <a:rPr lang="en-US" sz="6600" dirty="0" smtClean="0"/>
              <a:t>Judaism</a:t>
            </a:r>
          </a:p>
          <a:p>
            <a:pPr marL="469900" indent="-469900"/>
            <a:r>
              <a:rPr lang="en-US" sz="6600" dirty="0" smtClean="0"/>
              <a:t>Christianity</a:t>
            </a:r>
          </a:p>
          <a:p>
            <a:pPr marL="469900" indent="-469900"/>
            <a:endParaRPr lang="en-US" sz="6600" dirty="0" smtClean="0"/>
          </a:p>
          <a:p>
            <a:pPr marL="469900" indent="-469900"/>
            <a:r>
              <a:rPr lang="en-US" sz="6600" dirty="0" smtClean="0"/>
              <a:t>Islam</a:t>
            </a:r>
          </a:p>
          <a:p>
            <a:pPr marL="469900" indent="-469900"/>
            <a:r>
              <a:rPr lang="en-US" sz="6600" dirty="0" smtClean="0"/>
              <a:t>Qur’an</a:t>
            </a:r>
          </a:p>
          <a:p>
            <a:pPr marL="469900" indent="-469900"/>
            <a:r>
              <a:rPr lang="en-US" sz="6600" dirty="0" smtClean="0"/>
              <a:t>Bible</a:t>
            </a:r>
          </a:p>
          <a:p>
            <a:pPr marL="469900" indent="-469900"/>
            <a:r>
              <a:rPr lang="en-US" sz="6600" dirty="0" smtClean="0"/>
              <a:t>Torah </a:t>
            </a:r>
          </a:p>
          <a:p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2969132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Religion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43001"/>
            <a:ext cx="7467600" cy="452596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b="1" dirty="0"/>
              <a:t>a strong belief in a supernatural power or powers that control human life</a:t>
            </a:r>
          </a:p>
          <a:p>
            <a:pPr marL="0" indent="0" algn="ctr">
              <a:buNone/>
            </a:pPr>
            <a:r>
              <a:rPr lang="en-US" b="1" u="sng" dirty="0"/>
              <a:t>Major World Religions</a:t>
            </a:r>
          </a:p>
          <a:p>
            <a:pPr algn="ctr">
              <a:buFont typeface="Wingdings" panose="05000000000000000000" pitchFamily="2" charset="2"/>
              <a:buChar char="v"/>
            </a:pPr>
            <a:r>
              <a:rPr lang="en-US" dirty="0"/>
              <a:t>Christianity</a:t>
            </a:r>
          </a:p>
          <a:p>
            <a:pPr algn="ctr">
              <a:buFont typeface="Wingdings" panose="05000000000000000000" pitchFamily="2" charset="2"/>
              <a:buChar char="v"/>
            </a:pPr>
            <a:r>
              <a:rPr lang="en-US" dirty="0"/>
              <a:t>Judaism</a:t>
            </a:r>
          </a:p>
          <a:p>
            <a:pPr algn="ctr">
              <a:buFont typeface="Wingdings" panose="05000000000000000000" pitchFamily="2" charset="2"/>
              <a:buChar char="v"/>
            </a:pPr>
            <a:r>
              <a:rPr lang="en-US" dirty="0"/>
              <a:t>Islam </a:t>
            </a:r>
          </a:p>
        </p:txBody>
      </p:sp>
      <p:pic>
        <p:nvPicPr>
          <p:cNvPr id="4098" name="Picture 2" descr="Image result for religion clip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2017553"/>
            <a:ext cx="2636055" cy="2994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7038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020762"/>
          </a:xfrm>
        </p:spPr>
        <p:txBody>
          <a:bodyPr>
            <a:normAutofit/>
          </a:bodyPr>
          <a:lstStyle/>
          <a:p>
            <a:pPr algn="l"/>
            <a:r>
              <a:rPr lang="en-US" sz="4800" b="1" dirty="0"/>
              <a:t>Jigsaw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436143"/>
            <a:ext cx="8229600" cy="46900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Home Group:</a:t>
            </a:r>
            <a:r>
              <a:rPr lang="en-US" dirty="0"/>
              <a:t> Mixed Colors</a:t>
            </a:r>
          </a:p>
          <a:p>
            <a:pPr marL="0" indent="0">
              <a:buNone/>
            </a:pPr>
            <a:r>
              <a:rPr lang="en-US" b="1" dirty="0"/>
              <a:t>Expert Group: </a:t>
            </a:r>
            <a:r>
              <a:rPr lang="en-US" dirty="0"/>
              <a:t>Same Colors</a:t>
            </a:r>
            <a:endParaRPr lang="en-US" b="1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895601"/>
            <a:ext cx="8571922" cy="3668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2994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52400"/>
            <a:ext cx="8229600" cy="1143000"/>
          </a:xfrm>
        </p:spPr>
        <p:txBody>
          <a:bodyPr/>
          <a:lstStyle/>
          <a:p>
            <a:r>
              <a:rPr lang="en-US" b="1" dirty="0"/>
              <a:t>Monotheistic Religion Jigsaw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219201"/>
            <a:ext cx="54864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u="sng" dirty="0"/>
              <a:t>Part One: 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Meet with same color team members.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Read the handout together.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Complete the graphic organizer for your assigned religion.</a:t>
            </a:r>
          </a:p>
          <a:p>
            <a:pPr marL="0" indent="0">
              <a:buNone/>
            </a:pPr>
            <a:r>
              <a:rPr lang="en-US" sz="2400" b="1" u="sng" dirty="0"/>
              <a:t>Part Two: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Return to your home groups.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Share your new learning.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All graphic organizers must be 100% complete.</a:t>
            </a:r>
          </a:p>
        </p:txBody>
      </p:sp>
      <p:pic>
        <p:nvPicPr>
          <p:cNvPr id="9220" name="Picture 4" descr="Image result for working together clip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2072327"/>
            <a:ext cx="2857500" cy="283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4042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Checkpoint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1295401"/>
            <a:ext cx="6477000" cy="4525963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What is a monotheistic religion?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What 3 religions originated in the Middle East?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What are the beliefs of each religion?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What is the holy book of each religion?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Who are the worship leaders of each religion?</a:t>
            </a:r>
          </a:p>
        </p:txBody>
      </p:sp>
    </p:spTree>
    <p:extLst>
      <p:ext uri="{BB962C8B-B14F-4D97-AF65-F5344CB8AC3E}">
        <p14:creationId xmlns:p14="http://schemas.microsoft.com/office/powerpoint/2010/main" val="4103373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Cooperation or Conflict?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828800" y="3124201"/>
            <a:ext cx="4267200" cy="33829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b="1" dirty="0"/>
              <a:t>Follow along as a read each document.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You will respond to the questions independently.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1" y="1718582"/>
            <a:ext cx="4238625" cy="491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 descr="Image result for conflict clip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185748"/>
            <a:ext cx="1752600" cy="1752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Image result for handshake clip ar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1" y="1192666"/>
            <a:ext cx="1738767" cy="1738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3645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eave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heaven</Template>
  <TotalTime>1128</TotalTime>
  <Words>266</Words>
  <Application>Microsoft Office PowerPoint</Application>
  <PresentationFormat>Widescreen</PresentationFormat>
  <Paragraphs>60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Wingdings</vt:lpstr>
      <vt:lpstr>heaven</vt:lpstr>
      <vt:lpstr>Do Now – 5 minutes 10/17-18 Religion in N Africa / SW Asia pg. 31-32   </vt:lpstr>
      <vt:lpstr>Video Analysis – 5 minutes</vt:lpstr>
      <vt:lpstr>Objectives </vt:lpstr>
      <vt:lpstr>Words of the Day</vt:lpstr>
      <vt:lpstr>Religion</vt:lpstr>
      <vt:lpstr>Jigsaw</vt:lpstr>
      <vt:lpstr>Monotheistic Religion Jigsaw</vt:lpstr>
      <vt:lpstr>Checkpoint</vt:lpstr>
      <vt:lpstr>Cooperation or Conflict?</vt:lpstr>
      <vt:lpstr>PowerPoint Presentation</vt:lpstr>
      <vt:lpstr>Checkpoint</vt:lpstr>
      <vt:lpstr>A.C.E.S. Writing Reminders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 Now 10/17-18  Religion in N Africa / SW Asia pg.</dc:title>
  <dc:creator>owner</dc:creator>
  <cp:lastModifiedBy>Battiste, Tache M</cp:lastModifiedBy>
  <cp:revision>29</cp:revision>
  <dcterms:created xsi:type="dcterms:W3CDTF">2016-10-12T14:21:49Z</dcterms:created>
  <dcterms:modified xsi:type="dcterms:W3CDTF">2017-11-01T14:56:23Z</dcterms:modified>
</cp:coreProperties>
</file>