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5"/>
  </p:notesMasterIdLst>
  <p:handoutMasterIdLst>
    <p:handoutMasterId r:id="rId16"/>
  </p:handoutMasterIdLst>
  <p:sldIdLst>
    <p:sldId id="256" r:id="rId2"/>
    <p:sldId id="257" r:id="rId3"/>
    <p:sldId id="258" r:id="rId4"/>
    <p:sldId id="259" r:id="rId5"/>
    <p:sldId id="271" r:id="rId6"/>
    <p:sldId id="260" r:id="rId7"/>
    <p:sldId id="276" r:id="rId8"/>
    <p:sldId id="262" r:id="rId9"/>
    <p:sldId id="272" r:id="rId10"/>
    <p:sldId id="275" r:id="rId11"/>
    <p:sldId id="267" r:id="rId12"/>
    <p:sldId id="268" r:id="rId13"/>
    <p:sldId id="274"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attiste, Tache M" initials="BTM" lastIdx="1" clrIdx="0">
    <p:extLst>
      <p:ext uri="{19B8F6BF-5375-455C-9EA6-DF929625EA0E}">
        <p15:presenceInfo xmlns:p15="http://schemas.microsoft.com/office/powerpoint/2012/main" userId="S-1-5-21-96542473-2255485000-3093417802-63895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EC20E35-A176-4012-BC5E-935CFFF8708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959" autoAdjust="0"/>
    <p:restoredTop sz="94599" autoAdjust="0"/>
  </p:normalViewPr>
  <p:slideViewPr>
    <p:cSldViewPr>
      <p:cViewPr varScale="1">
        <p:scale>
          <a:sx n="70" d="100"/>
          <a:sy n="70" d="100"/>
        </p:scale>
        <p:origin x="288" y="54"/>
      </p:cViewPr>
      <p:guideLst>
        <p:guide pos="3840"/>
        <p:guide orient="horz" pos="2160"/>
      </p:guideLst>
    </p:cSldViewPr>
  </p:slideViewPr>
  <p:notesTextViewPr>
    <p:cViewPr>
      <p:scale>
        <a:sx n="1" d="1"/>
        <a:sy n="1" d="1"/>
      </p:scale>
      <p:origin x="0" y="0"/>
    </p:cViewPr>
  </p:notesTextViewPr>
  <p:notesViewPr>
    <p:cSldViewPr showGuides="1">
      <p:cViewPr varScale="1">
        <p:scale>
          <a:sx n="52" d="100"/>
          <a:sy n="52" d="100"/>
        </p:scale>
        <p:origin x="2664" y="3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84AA43A-3F76-4A13-9CD6-36134EB429E3}" type="datetimeFigureOut">
              <a:rPr lang="en-US"/>
              <a:t>10/27/2017</a:t>
            </a:fld>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850423A-8BCE-448E-A97B-03A88B2B12C1}" type="slidenum">
              <a:rPr/>
              <a:t>‹#›</a:t>
            </a:fld>
            <a:endParaRPr/>
          </a:p>
        </p:txBody>
      </p:sp>
    </p:spTree>
    <p:extLst>
      <p:ext uri="{BB962C8B-B14F-4D97-AF65-F5344CB8AC3E}">
        <p14:creationId xmlns:p14="http://schemas.microsoft.com/office/powerpoint/2010/main" val="4051395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F674A4F-2B7A-4ECB-A400-260B2FFC03C1}" type="datetimeFigureOut">
              <a:rPr lang="en-US"/>
              <a:t>10/27/2017</a:t>
            </a:fld>
            <a:endParaRPr/>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1F2A70B-78F2-4DCF-B53B-C990D2FAFB8A}" type="slidenum">
              <a:rPr/>
              <a:t>‹#›</a:t>
            </a:fld>
            <a:endParaRPr/>
          </a:p>
        </p:txBody>
      </p:sp>
    </p:spTree>
    <p:extLst>
      <p:ext uri="{BB962C8B-B14F-4D97-AF65-F5344CB8AC3E}">
        <p14:creationId xmlns:p14="http://schemas.microsoft.com/office/powerpoint/2010/main" val="24115705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D208B69-D336-4B18-B5EE-85761F727492}" type="slidenum">
              <a:rPr lang="en-US" smtClean="0"/>
              <a:t>5</a:t>
            </a:fld>
            <a:endParaRPr lang="en-US"/>
          </a:p>
        </p:txBody>
      </p:sp>
    </p:spTree>
    <p:extLst>
      <p:ext uri="{BB962C8B-B14F-4D97-AF65-F5344CB8AC3E}">
        <p14:creationId xmlns:p14="http://schemas.microsoft.com/office/powerpoint/2010/main" val="15799002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73163"/>
            <a:ext cx="5632450" cy="31686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58706C7-F2C3-48B6-8A22-C484D800B5D4}" type="slidenum">
              <a:rPr lang="en-US" smtClean="0"/>
              <a:t>11</a:t>
            </a:fld>
            <a:endParaRPr lang="en-US"/>
          </a:p>
        </p:txBody>
      </p:sp>
    </p:spTree>
    <p:extLst>
      <p:ext uri="{BB962C8B-B14F-4D97-AF65-F5344CB8AC3E}">
        <p14:creationId xmlns:p14="http://schemas.microsoft.com/office/powerpoint/2010/main" val="3217608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1" y="0"/>
            <a:ext cx="12191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2" name="Title 1"/>
          <p:cNvSpPr>
            <a:spLocks noGrp="1"/>
          </p:cNvSpPr>
          <p:nvPr>
            <p:ph type="ctrTitle"/>
          </p:nvPr>
        </p:nvSpPr>
        <p:spPr>
          <a:xfrm>
            <a:off x="914400" y="3355848"/>
            <a:ext cx="107696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a:t>Click to edit Master title style</a:t>
            </a:r>
          </a:p>
        </p:txBody>
      </p:sp>
      <p:sp>
        <p:nvSpPr>
          <p:cNvPr id="3" name="Subtitle 2"/>
          <p:cNvSpPr>
            <a:spLocks noGrp="1"/>
          </p:cNvSpPr>
          <p:nvPr>
            <p:ph type="subTitle" idx="1"/>
          </p:nvPr>
        </p:nvSpPr>
        <p:spPr>
          <a:xfrm>
            <a:off x="914400" y="1828800"/>
            <a:ext cx="107696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a:t>Click to edit Master subtitle style</a:t>
            </a:r>
          </a:p>
        </p:txBody>
      </p:sp>
      <p:sp>
        <p:nvSpPr>
          <p:cNvPr id="4" name="Date Placeholder 3"/>
          <p:cNvSpPr>
            <a:spLocks noGrp="1"/>
          </p:cNvSpPr>
          <p:nvPr>
            <p:ph type="dt" sz="half" idx="10"/>
          </p:nvPr>
        </p:nvSpPr>
        <p:spPr/>
        <p:txBody>
          <a:bodyPr/>
          <a:lstStyle/>
          <a:p>
            <a:fld id="{D7C3A134-F1C3-464B-BF47-54DC2DE08F52}" type="datetimeFigureOut">
              <a:rPr lang="en-US" smtClean="0"/>
              <a:t>10/27/2017</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9648F39E-9C37-485F-AC97-16BB4BDF9F49}" type="slidenum">
              <a:rPr kumimoji="0" lang="en-US" smtClean="0"/>
              <a:t>‹#›</a:t>
            </a:fld>
            <a:endParaRPr kumimoji="0" lang="en-US"/>
          </a:p>
        </p:txBody>
      </p:sp>
      <p:sp>
        <p:nvSpPr>
          <p:cNvPr id="10" name="Rectangle 9"/>
          <p:cNvSpPr/>
          <p:nvPr/>
        </p:nvSpPr>
        <p:spPr bwMode="invGray">
          <a:xfrm>
            <a:off x="0" y="5128334"/>
            <a:ext cx="12192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9AFE8FB1-0A7A-443E-AAF7-31D4FA1AA312}" type="datetimeFigureOut">
              <a:rPr lang="en-US" smtClean="0"/>
              <a:t>10/27/2017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BA54BD-C84D-46CE-8B72-31BFB26ABA43}"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8798560" y="0"/>
            <a:ext cx="6096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8" name="Rectangle 7"/>
          <p:cNvSpPr/>
          <p:nvPr/>
        </p:nvSpPr>
        <p:spPr bwMode="ltGray">
          <a:xfrm>
            <a:off x="8863584" y="0"/>
            <a:ext cx="33528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2" name="Vertical Title 1"/>
          <p:cNvSpPr>
            <a:spLocks noGrp="1"/>
          </p:cNvSpPr>
          <p:nvPr>
            <p:ph type="title" orient="vert"/>
          </p:nvPr>
        </p:nvSpPr>
        <p:spPr>
          <a:xfrm>
            <a:off x="9042400" y="274641"/>
            <a:ext cx="25400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304801"/>
            <a:ext cx="80264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9AFE8FB1-0A7A-443E-AAF7-31D4FA1AA312}" type="datetimeFigureOut">
              <a:rPr lang="en-US" smtClean="0"/>
              <a:t>10/27/2017</a:t>
            </a:fld>
            <a:endParaRPr lang="en-US"/>
          </a:p>
        </p:txBody>
      </p:sp>
      <p:sp>
        <p:nvSpPr>
          <p:cNvPr id="5" name="Footer Placeholder 4"/>
          <p:cNvSpPr>
            <a:spLocks noGrp="1"/>
          </p:cNvSpPr>
          <p:nvPr>
            <p:ph type="ftr" sz="quarter" idx="11"/>
          </p:nvPr>
        </p:nvSpPr>
        <p:spPr>
          <a:xfrm>
            <a:off x="3520796" y="6377460"/>
            <a:ext cx="5115205" cy="365125"/>
          </a:xfrm>
        </p:spPr>
        <p:txBody>
          <a:bodyPr/>
          <a:lstStyle/>
          <a:p>
            <a:endParaRPr lang="en-US"/>
          </a:p>
        </p:txBody>
      </p:sp>
      <p:sp>
        <p:nvSpPr>
          <p:cNvPr id="6" name="Slide Number Placeholder 5"/>
          <p:cNvSpPr>
            <a:spLocks noGrp="1"/>
          </p:cNvSpPr>
          <p:nvPr>
            <p:ph type="sldNum" sz="quarter" idx="12"/>
          </p:nvPr>
        </p:nvSpPr>
        <p:spPr/>
        <p:txBody>
          <a:bodyPr/>
          <a:lstStyle/>
          <a:p>
            <a:fld id="{25BA54BD-C84D-46CE-8B72-31BFB26ABA43}"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55448"/>
            <a:ext cx="10972800" cy="1252728"/>
          </a:xfrm>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9AFE8FB1-0A7A-443E-AAF7-31D4FA1AA312}" type="datetimeFigureOut">
              <a:rPr lang="en-US" smtClean="0"/>
              <a:t>10/27/2017</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5BA54BD-C84D-46CE-8B72-31BFB26ABA43}"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12192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12" name="Rectangle 11"/>
          <p:cNvSpPr/>
          <p:nvPr/>
        </p:nvSpPr>
        <p:spPr bwMode="invGray">
          <a:xfrm>
            <a:off x="0" y="2602520"/>
            <a:ext cx="12192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2" name="Title 1"/>
          <p:cNvSpPr>
            <a:spLocks noGrp="1"/>
          </p:cNvSpPr>
          <p:nvPr>
            <p:ph type="title"/>
          </p:nvPr>
        </p:nvSpPr>
        <p:spPr>
          <a:xfrm>
            <a:off x="999744" y="118872"/>
            <a:ext cx="10684256"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a:t>Click to edit Master title style</a:t>
            </a:r>
          </a:p>
        </p:txBody>
      </p:sp>
      <p:sp>
        <p:nvSpPr>
          <p:cNvPr id="3" name="Text Placeholder 2"/>
          <p:cNvSpPr>
            <a:spLocks noGrp="1"/>
          </p:cNvSpPr>
          <p:nvPr>
            <p:ph type="body" idx="1"/>
          </p:nvPr>
        </p:nvSpPr>
        <p:spPr>
          <a:xfrm>
            <a:off x="987552" y="1828800"/>
            <a:ext cx="10696448"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9AFE8FB1-0A7A-443E-AAF7-31D4FA1AA312}" type="datetimeFigureOut">
              <a:rPr lang="en-US" smtClean="0"/>
              <a:t>10/27/2017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BA54BD-C84D-46CE-8B72-31BFB26ABA43}"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609600" y="1773936"/>
            <a:ext cx="53848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6197600" y="1773936"/>
            <a:ext cx="53848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9AFE8FB1-0A7A-443E-AAF7-31D4FA1AA312}" type="datetimeFigureOut">
              <a:rPr lang="en-US" smtClean="0"/>
              <a:t>10/27/2017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BA54BD-C84D-46CE-8B72-31BFB26ABA43}"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a:t>Click to edit Master title style</a:t>
            </a:r>
          </a:p>
        </p:txBody>
      </p:sp>
      <p:sp>
        <p:nvSpPr>
          <p:cNvPr id="3" name="Text Placeholder 2"/>
          <p:cNvSpPr>
            <a:spLocks noGrp="1"/>
          </p:cNvSpPr>
          <p:nvPr>
            <p:ph type="body" idx="1"/>
          </p:nvPr>
        </p:nvSpPr>
        <p:spPr>
          <a:xfrm>
            <a:off x="609600" y="1698988"/>
            <a:ext cx="5386917"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a:t>Click to edit Master text styles</a:t>
            </a:r>
          </a:p>
        </p:txBody>
      </p:sp>
      <p:sp>
        <p:nvSpPr>
          <p:cNvPr id="4" name="Content Placeholder 3"/>
          <p:cNvSpPr>
            <a:spLocks noGrp="1"/>
          </p:cNvSpPr>
          <p:nvPr>
            <p:ph sz="half" idx="2"/>
          </p:nvPr>
        </p:nvSpPr>
        <p:spPr>
          <a:xfrm>
            <a:off x="609600" y="2449512"/>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Text Placeholder 4"/>
          <p:cNvSpPr>
            <a:spLocks noGrp="1"/>
          </p:cNvSpPr>
          <p:nvPr>
            <p:ph type="body" sz="quarter" idx="3"/>
          </p:nvPr>
        </p:nvSpPr>
        <p:spPr>
          <a:xfrm>
            <a:off x="6193368" y="1698988"/>
            <a:ext cx="5389033"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a:t>Click to edit Master text styles</a:t>
            </a:r>
          </a:p>
        </p:txBody>
      </p:sp>
      <p:sp>
        <p:nvSpPr>
          <p:cNvPr id="6" name="Content Placeholder 5"/>
          <p:cNvSpPr>
            <a:spLocks noGrp="1"/>
          </p:cNvSpPr>
          <p:nvPr>
            <p:ph sz="quarter" idx="4"/>
          </p:nvPr>
        </p:nvSpPr>
        <p:spPr>
          <a:xfrm>
            <a:off x="6193368" y="2449512"/>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9AFE8FB1-0A7A-443E-AAF7-31D4FA1AA312}" type="datetimeFigureOut">
              <a:rPr lang="en-US" smtClean="0"/>
              <a:t>10/27/2017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5BA54BD-C84D-46CE-8B72-31BFB26ABA43}"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9AFE8FB1-0A7A-443E-AAF7-31D4FA1AA312}" type="datetimeFigureOut">
              <a:rPr lang="en-US" smtClean="0"/>
              <a:t>10/27/2017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5BA54BD-C84D-46CE-8B72-31BFB26ABA43}"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FE8FB1-0A7A-443E-AAF7-31D4FA1AA312}" type="datetimeFigureOut">
              <a:rPr lang="en-US" smtClean="0"/>
              <a:t>10/27/2017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5BA54BD-C84D-46CE-8B72-31BFB26ABA43}"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3784" y="152400"/>
            <a:ext cx="3364992" cy="978408"/>
          </a:xfrm>
        </p:spPr>
        <p:txBody>
          <a:bodyPr vert="horz" lIns="73152" rIns="45720" bIns="0" rtlCol="0" anchor="b">
            <a:normAutofit/>
            <a:sp3d prstMaterial="matte"/>
          </a:bodyPr>
          <a:lstStyle>
            <a:lvl1pPr algn="l">
              <a:defRPr sz="2000" b="0"/>
            </a:lvl1pPr>
            <a:extLst/>
          </a:lstStyle>
          <a:p>
            <a:r>
              <a:rPr kumimoji="0" lang="en-US"/>
              <a:t>Click to edit Master title style</a:t>
            </a:r>
          </a:p>
        </p:txBody>
      </p:sp>
      <p:sp>
        <p:nvSpPr>
          <p:cNvPr id="3" name="Content Placeholder 2"/>
          <p:cNvSpPr>
            <a:spLocks noGrp="1"/>
          </p:cNvSpPr>
          <p:nvPr>
            <p:ph idx="1"/>
          </p:nvPr>
        </p:nvSpPr>
        <p:spPr>
          <a:xfrm>
            <a:off x="4025837" y="1743134"/>
            <a:ext cx="7894188"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Text Placeholder 3"/>
          <p:cNvSpPr>
            <a:spLocks noGrp="1"/>
          </p:cNvSpPr>
          <p:nvPr>
            <p:ph type="body" sz="half" idx="2"/>
          </p:nvPr>
        </p:nvSpPr>
        <p:spPr>
          <a:xfrm>
            <a:off x="223784" y="1730018"/>
            <a:ext cx="329184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9AFE8FB1-0A7A-443E-AAF7-31D4FA1AA312}" type="datetimeFigureOut">
              <a:rPr lang="en-US" smtClean="0"/>
              <a:t>10/27/2017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BA54BD-C84D-46CE-8B72-31BFB26ABA43}" type="slidenum">
              <a:rPr lang="en-US" smtClean="0"/>
              <a:t>‹#›</a:t>
            </a:fld>
            <a:endParaRPr lang="en-US"/>
          </a:p>
        </p:txBody>
      </p:sp>
      <p:sp>
        <p:nvSpPr>
          <p:cNvPr id="12" name="Rectangle 11"/>
          <p:cNvSpPr/>
          <p:nvPr/>
        </p:nvSpPr>
        <p:spPr bwMode="invGray">
          <a:xfrm>
            <a:off x="3807649" y="0"/>
            <a:ext cx="6096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9" name="Rectangle 8"/>
          <p:cNvSpPr/>
          <p:nvPr/>
        </p:nvSpPr>
        <p:spPr bwMode="invGray">
          <a:xfrm>
            <a:off x="3807649" y="0"/>
            <a:ext cx="6096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155448"/>
            <a:ext cx="3366867" cy="978408"/>
          </a:xfrm>
        </p:spPr>
        <p:txBody>
          <a:bodyPr lIns="73152" bIns="0" anchor="b">
            <a:sp3d prstMaterial="matte"/>
          </a:bodyPr>
          <a:lstStyle>
            <a:lvl1pPr algn="l">
              <a:defRPr sz="2000" b="0"/>
            </a:lvl1pPr>
            <a:extLst/>
          </a:lstStyle>
          <a:p>
            <a:r>
              <a:rPr kumimoji="0" lang="en-US"/>
              <a:t>Click to edit Master title style</a:t>
            </a:r>
          </a:p>
        </p:txBody>
      </p:sp>
      <p:sp>
        <p:nvSpPr>
          <p:cNvPr id="3" name="Picture Placeholder 2"/>
          <p:cNvSpPr>
            <a:spLocks noGrp="1"/>
          </p:cNvSpPr>
          <p:nvPr>
            <p:ph type="pic" idx="1"/>
          </p:nvPr>
        </p:nvSpPr>
        <p:spPr>
          <a:xfrm>
            <a:off x="3871741" y="1484808"/>
            <a:ext cx="8329863"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a:t>Click icon to add picture</a:t>
            </a:r>
            <a:endParaRPr kumimoji="0" lang="en-US" dirty="0"/>
          </a:p>
        </p:txBody>
      </p:sp>
      <p:sp>
        <p:nvSpPr>
          <p:cNvPr id="4" name="Text Placeholder 3"/>
          <p:cNvSpPr>
            <a:spLocks noGrp="1"/>
          </p:cNvSpPr>
          <p:nvPr>
            <p:ph type="body" sz="half" idx="2"/>
          </p:nvPr>
        </p:nvSpPr>
        <p:spPr>
          <a:xfrm>
            <a:off x="219456" y="1728216"/>
            <a:ext cx="329184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a:t>Click to edit Master text styles</a:t>
            </a:r>
          </a:p>
        </p:txBody>
      </p:sp>
      <p:sp>
        <p:nvSpPr>
          <p:cNvPr id="5" name="Date Placeholder 4"/>
          <p:cNvSpPr>
            <a:spLocks noGrp="1"/>
          </p:cNvSpPr>
          <p:nvPr>
            <p:ph type="dt" sz="half" idx="10"/>
          </p:nvPr>
        </p:nvSpPr>
        <p:spPr>
          <a:xfrm>
            <a:off x="219456" y="1170432"/>
            <a:ext cx="3364992" cy="201168"/>
          </a:xfrm>
        </p:spPr>
        <p:txBody>
          <a:bodyPr/>
          <a:lstStyle/>
          <a:p>
            <a:fld id="{9AFE8FB1-0A7A-443E-AAF7-31D4FA1AA312}" type="datetimeFigureOut">
              <a:rPr lang="en-US" smtClean="0"/>
              <a:t>10/27/2017</a:t>
            </a:fld>
            <a:endParaRPr lang="en-US"/>
          </a:p>
        </p:txBody>
      </p:sp>
      <p:sp>
        <p:nvSpPr>
          <p:cNvPr id="11" name="Rectangle 10"/>
          <p:cNvSpPr/>
          <p:nvPr/>
        </p:nvSpPr>
        <p:spPr>
          <a:xfrm>
            <a:off x="3807649" y="0"/>
            <a:ext cx="6096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9" name="Rectangle 8"/>
          <p:cNvSpPr/>
          <p:nvPr/>
        </p:nvSpPr>
        <p:spPr bwMode="invGray">
          <a:xfrm>
            <a:off x="3807649" y="0"/>
            <a:ext cx="6096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6" name="Footer Placeholder 5"/>
          <p:cNvSpPr>
            <a:spLocks noGrp="1"/>
          </p:cNvSpPr>
          <p:nvPr>
            <p:ph type="ftr" sz="quarter" idx="11"/>
          </p:nvPr>
        </p:nvSpPr>
        <p:spPr>
          <a:xfrm>
            <a:off x="4047744" y="1170432"/>
            <a:ext cx="6925056" cy="201168"/>
          </a:xfrm>
        </p:spPr>
        <p:txBody>
          <a:bodyPr/>
          <a:lstStyle>
            <a:lvl1pPr>
              <a:defRPr>
                <a:solidFill>
                  <a:schemeClr val="bg1">
                    <a:shade val="50000"/>
                  </a:schemeClr>
                </a:solidFill>
              </a:defRPr>
            </a:lvl1pPr>
          </a:lstStyle>
          <a:p>
            <a:endParaRPr lang="en-US"/>
          </a:p>
        </p:txBody>
      </p:sp>
      <p:sp>
        <p:nvSpPr>
          <p:cNvPr id="7" name="Slide Number Placeholder 6"/>
          <p:cNvSpPr>
            <a:spLocks noGrp="1"/>
          </p:cNvSpPr>
          <p:nvPr>
            <p:ph type="sldNum" sz="quarter" idx="12"/>
          </p:nvPr>
        </p:nvSpPr>
        <p:spPr>
          <a:xfrm>
            <a:off x="11119104" y="1170432"/>
            <a:ext cx="978485" cy="201168"/>
          </a:xfrm>
        </p:spPr>
        <p:txBody>
          <a:bodyPr/>
          <a:lstStyle/>
          <a:p>
            <a:fld id="{25BA54BD-C84D-46CE-8B72-31BFB26ABA43}"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12192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7" name="Rectangle 6"/>
          <p:cNvSpPr/>
          <p:nvPr/>
        </p:nvSpPr>
        <p:spPr bwMode="ltGray">
          <a:xfrm>
            <a:off x="1" y="1"/>
            <a:ext cx="12191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2" name="Title Placeholder 1"/>
          <p:cNvSpPr>
            <a:spLocks noGrp="1"/>
          </p:cNvSpPr>
          <p:nvPr>
            <p:ph type="title"/>
          </p:nvPr>
        </p:nvSpPr>
        <p:spPr>
          <a:xfrm>
            <a:off x="609600" y="152400"/>
            <a:ext cx="109728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p>
            <a:r>
              <a:rPr kumimoji="0" lang="en-US"/>
              <a:t>Click to edit Master title style</a:t>
            </a:r>
          </a:p>
        </p:txBody>
      </p:sp>
      <p:sp>
        <p:nvSpPr>
          <p:cNvPr id="3" name="Text Placeholder 2"/>
          <p:cNvSpPr>
            <a:spLocks noGrp="1"/>
          </p:cNvSpPr>
          <p:nvPr>
            <p:ph type="body" idx="1"/>
          </p:nvPr>
        </p:nvSpPr>
        <p:spPr>
          <a:xfrm>
            <a:off x="609600" y="1775192"/>
            <a:ext cx="10972800" cy="4625609"/>
          </a:xfrm>
          <a:prstGeom prst="rect">
            <a:avLst/>
          </a:prstGeom>
        </p:spPr>
        <p:txBody>
          <a:bodyPr vert="horz" lIns="54864" tIns="91440" rtlCol="0">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4" name="Date Placeholder 3"/>
          <p:cNvSpPr>
            <a:spLocks noGrp="1"/>
          </p:cNvSpPr>
          <p:nvPr>
            <p:ph type="dt" sz="half" idx="2"/>
          </p:nvPr>
        </p:nvSpPr>
        <p:spPr>
          <a:xfrm>
            <a:off x="609600" y="6476999"/>
            <a:ext cx="28448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9AFE8FB1-0A7A-443E-AAF7-31D4FA1AA312}" type="datetimeFigureOut">
              <a:rPr lang="en-US" smtClean="0"/>
              <a:pPr/>
              <a:t>10/27/2017</a:t>
            </a:fld>
            <a:endParaRPr lang="en-US" dirty="0"/>
          </a:p>
        </p:txBody>
      </p:sp>
      <p:sp>
        <p:nvSpPr>
          <p:cNvPr id="5" name="Footer Placeholder 4"/>
          <p:cNvSpPr>
            <a:spLocks noGrp="1"/>
          </p:cNvSpPr>
          <p:nvPr>
            <p:ph type="ftr" sz="quarter" idx="3"/>
          </p:nvPr>
        </p:nvSpPr>
        <p:spPr>
          <a:xfrm>
            <a:off x="3520796" y="6476999"/>
            <a:ext cx="7343625"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US" dirty="0"/>
          </a:p>
        </p:txBody>
      </p:sp>
      <p:sp>
        <p:nvSpPr>
          <p:cNvPr id="6" name="Slide Number Placeholder 5"/>
          <p:cNvSpPr>
            <a:spLocks noGrp="1"/>
          </p:cNvSpPr>
          <p:nvPr>
            <p:ph type="sldNum" sz="quarter" idx="4"/>
          </p:nvPr>
        </p:nvSpPr>
        <p:spPr>
          <a:xfrm>
            <a:off x="10939195" y="6476999"/>
            <a:ext cx="978485"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25BA54BD-C84D-46CE-8B72-31BFB26ABA4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gif"/><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7.pn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1999" cy="1408176"/>
          </a:xfrm>
        </p:spPr>
        <p:txBody>
          <a:bodyPr>
            <a:noAutofit/>
          </a:bodyPr>
          <a:lstStyle/>
          <a:p>
            <a:pPr algn="ctr"/>
            <a:r>
              <a:rPr lang="en-US" sz="4000" dirty="0">
                <a:solidFill>
                  <a:schemeClr val="accent2"/>
                </a:solidFill>
              </a:rPr>
              <a:t>Do Now </a:t>
            </a:r>
            <a:r>
              <a:rPr lang="en-US" sz="4000" dirty="0" smtClean="0">
                <a:solidFill>
                  <a:schemeClr val="accent2"/>
                </a:solidFill>
              </a:rPr>
              <a:t>– (10 </a:t>
            </a:r>
            <a:r>
              <a:rPr lang="en-US" sz="4000" dirty="0">
                <a:solidFill>
                  <a:schemeClr val="accent2"/>
                </a:solidFill>
              </a:rPr>
              <a:t>min)</a:t>
            </a:r>
            <a:r>
              <a:rPr lang="en-US" sz="3200" dirty="0"/>
              <a:t/>
            </a:r>
            <a:br>
              <a:rPr lang="en-US" sz="3200" dirty="0"/>
            </a:br>
            <a:r>
              <a:rPr lang="en-US" sz="4000" dirty="0">
                <a:solidFill>
                  <a:schemeClr val="accent1"/>
                </a:solidFill>
              </a:rPr>
              <a:t>10/26 – 10/27	Ancient Civilizations		pg. 33 – 34 </a:t>
            </a:r>
          </a:p>
        </p:txBody>
      </p:sp>
      <p:sp>
        <p:nvSpPr>
          <p:cNvPr id="3" name="Subtitle 2"/>
          <p:cNvSpPr>
            <a:spLocks noGrp="1"/>
          </p:cNvSpPr>
          <p:nvPr>
            <p:ph idx="1"/>
          </p:nvPr>
        </p:nvSpPr>
        <p:spPr>
          <a:xfrm>
            <a:off x="152400" y="1422031"/>
            <a:ext cx="5453064" cy="5207369"/>
          </a:xfrm>
        </p:spPr>
        <p:txBody>
          <a:bodyPr>
            <a:normAutofit/>
          </a:bodyPr>
          <a:lstStyle/>
          <a:p>
            <a:pPr marL="0" indent="0" algn="ctr">
              <a:buClr>
                <a:schemeClr val="accent4">
                  <a:lumMod val="75000"/>
                </a:schemeClr>
              </a:buClr>
              <a:buNone/>
            </a:pPr>
            <a:r>
              <a:rPr lang="en-US" sz="2000" b="1" dirty="0"/>
              <a:t>Use the sentence stems to answer in complete sentences. </a:t>
            </a:r>
            <a:r>
              <a:rPr lang="en-US" sz="2000" b="1" dirty="0" smtClean="0"/>
              <a:t>DO NOT WRITE THE QUESTIONS!! (on </a:t>
            </a:r>
            <a:r>
              <a:rPr lang="en-US" sz="2000" b="1" dirty="0"/>
              <a:t>pg. 33</a:t>
            </a:r>
            <a:r>
              <a:rPr lang="en-US" sz="2000" b="1" dirty="0" smtClean="0"/>
              <a:t>)</a:t>
            </a:r>
          </a:p>
          <a:p>
            <a:pPr marL="0" indent="0" algn="ctr">
              <a:buClr>
                <a:schemeClr val="accent4">
                  <a:lumMod val="75000"/>
                </a:schemeClr>
              </a:buClr>
              <a:buNone/>
            </a:pPr>
            <a:endParaRPr lang="en-US" sz="2000" b="1" dirty="0"/>
          </a:p>
          <a:p>
            <a:pPr marL="342900" indent="-342900">
              <a:buClr>
                <a:schemeClr val="accent4">
                  <a:lumMod val="75000"/>
                </a:schemeClr>
              </a:buClr>
              <a:buFont typeface="+mj-lt"/>
              <a:buAutoNum type="arabicPeriod"/>
            </a:pPr>
            <a:r>
              <a:rPr lang="en-US" sz="2400" dirty="0"/>
              <a:t>What in the image suggests that this civilization was able to survive in the desert? </a:t>
            </a:r>
          </a:p>
          <a:p>
            <a:pPr marL="635508" lvl="1" indent="-342900">
              <a:buClr>
                <a:schemeClr val="accent4">
                  <a:lumMod val="75000"/>
                </a:schemeClr>
              </a:buClr>
            </a:pPr>
            <a:r>
              <a:rPr lang="en-US" sz="2400" dirty="0"/>
              <a:t> </a:t>
            </a:r>
            <a:r>
              <a:rPr lang="en-US" sz="2400" b="1" i="1" dirty="0">
                <a:solidFill>
                  <a:schemeClr val="accent2">
                    <a:lumMod val="50000"/>
                  </a:schemeClr>
                </a:solidFill>
              </a:rPr>
              <a:t>The civilization in the image is able to survive in the desert because the images shows</a:t>
            </a:r>
            <a:r>
              <a:rPr lang="en-US" sz="2400" b="1" i="1" dirty="0" smtClean="0">
                <a:solidFill>
                  <a:schemeClr val="accent2">
                    <a:lumMod val="50000"/>
                  </a:schemeClr>
                </a:solidFill>
              </a:rPr>
              <a:t>…</a:t>
            </a:r>
            <a:endParaRPr lang="en-US" sz="2400" i="1" dirty="0"/>
          </a:p>
          <a:p>
            <a:pPr marL="342900" indent="-342900">
              <a:buClr>
                <a:schemeClr val="accent4">
                  <a:lumMod val="75000"/>
                </a:schemeClr>
              </a:buClr>
              <a:buFont typeface="+mj-lt"/>
              <a:buAutoNum type="arabicPeriod"/>
            </a:pPr>
            <a:r>
              <a:rPr lang="en-US" sz="2400" dirty="0"/>
              <a:t>What are 3 ways the water source can be used?</a:t>
            </a:r>
          </a:p>
          <a:p>
            <a:pPr marL="635508" lvl="1" indent="-342900">
              <a:buClr>
                <a:schemeClr val="accent4">
                  <a:lumMod val="75000"/>
                </a:schemeClr>
              </a:buClr>
            </a:pPr>
            <a:r>
              <a:rPr lang="en-US" sz="2400" b="1" i="1" dirty="0">
                <a:solidFill>
                  <a:schemeClr val="accent2">
                    <a:lumMod val="50000"/>
                  </a:schemeClr>
                </a:solidFill>
              </a:rPr>
              <a:t>Three ways the fresh water source can be used is…</a:t>
            </a:r>
          </a:p>
          <a:p>
            <a:pPr marL="118872" indent="0">
              <a:buClr>
                <a:schemeClr val="accent3">
                  <a:lumMod val="75000"/>
                </a:schemeClr>
              </a:buClr>
              <a:buNone/>
            </a:pPr>
            <a:endParaRPr lang="en-US" sz="2400" dirty="0"/>
          </a:p>
        </p:txBody>
      </p:sp>
      <p:pic>
        <p:nvPicPr>
          <p:cNvPr id="4" name="Picture 3" descr="The harvest"/>
          <p:cNvPicPr/>
          <p:nvPr/>
        </p:nvPicPr>
        <p:blipFill>
          <a:blip r:embed="rId2">
            <a:extLst>
              <a:ext uri="{28A0092B-C50C-407E-A947-70E740481C1C}">
                <a14:useLocalDpi xmlns:a14="http://schemas.microsoft.com/office/drawing/2010/main" val="0"/>
              </a:ext>
            </a:extLst>
          </a:blip>
          <a:srcRect/>
          <a:stretch>
            <a:fillRect/>
          </a:stretch>
        </p:blipFill>
        <p:spPr bwMode="auto">
          <a:xfrm>
            <a:off x="5605464" y="1422031"/>
            <a:ext cx="6517263" cy="4692822"/>
          </a:xfrm>
          <a:prstGeom prst="rect">
            <a:avLst/>
          </a:prstGeom>
          <a:noFill/>
          <a:ln>
            <a:noFill/>
          </a:ln>
        </p:spPr>
      </p:pic>
    </p:spTree>
    <p:extLst>
      <p:ext uri="{BB962C8B-B14F-4D97-AF65-F5344CB8AC3E}">
        <p14:creationId xmlns:p14="http://schemas.microsoft.com/office/powerpoint/2010/main" val="19201110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Thrash Out</a:t>
            </a:r>
            <a:endParaRPr lang="en-US" dirty="0"/>
          </a:p>
        </p:txBody>
      </p:sp>
      <p:pic>
        <p:nvPicPr>
          <p:cNvPr id="5" name="Picture 4"/>
          <p:cNvPicPr>
            <a:picLocks noChangeAspect="1"/>
          </p:cNvPicPr>
          <p:nvPr/>
        </p:nvPicPr>
        <p:blipFill>
          <a:blip r:embed="rId2"/>
          <a:stretch>
            <a:fillRect/>
          </a:stretch>
        </p:blipFill>
        <p:spPr>
          <a:xfrm>
            <a:off x="228600" y="155449"/>
            <a:ext cx="11963400" cy="6592798"/>
          </a:xfrm>
          <a:prstGeom prst="rect">
            <a:avLst/>
          </a:prstGeom>
        </p:spPr>
      </p:pic>
      <p:sp>
        <p:nvSpPr>
          <p:cNvPr id="6" name="TextBox 5"/>
          <p:cNvSpPr txBox="1"/>
          <p:nvPr/>
        </p:nvSpPr>
        <p:spPr>
          <a:xfrm>
            <a:off x="8763000" y="-19334"/>
            <a:ext cx="1295400" cy="1862048"/>
          </a:xfrm>
          <a:prstGeom prst="rect">
            <a:avLst/>
          </a:prstGeom>
          <a:noFill/>
        </p:spPr>
        <p:txBody>
          <a:bodyPr wrap="square" rtlCol="0">
            <a:spAutoFit/>
          </a:bodyPr>
          <a:lstStyle/>
          <a:p>
            <a:pPr marL="285750" indent="-285750">
              <a:buFont typeface="Wingdings" panose="05000000000000000000" pitchFamily="2" charset="2"/>
              <a:buChar char="ü"/>
            </a:pPr>
            <a:r>
              <a:rPr lang="en-US" sz="11500" dirty="0" smtClean="0">
                <a:solidFill>
                  <a:schemeClr val="accent1"/>
                </a:solidFill>
              </a:rPr>
              <a:t> </a:t>
            </a:r>
            <a:endParaRPr lang="en-US" sz="11500" dirty="0">
              <a:solidFill>
                <a:schemeClr val="accent1"/>
              </a:solidFill>
            </a:endParaRPr>
          </a:p>
        </p:txBody>
      </p:sp>
      <p:sp>
        <p:nvSpPr>
          <p:cNvPr id="7" name="TextBox 6"/>
          <p:cNvSpPr txBox="1"/>
          <p:nvPr/>
        </p:nvSpPr>
        <p:spPr>
          <a:xfrm>
            <a:off x="1447800" y="2133600"/>
            <a:ext cx="9982200" cy="461665"/>
          </a:xfrm>
          <a:prstGeom prst="rect">
            <a:avLst/>
          </a:prstGeom>
          <a:noFill/>
        </p:spPr>
        <p:txBody>
          <a:bodyPr wrap="square" rtlCol="0">
            <a:spAutoFit/>
          </a:bodyPr>
          <a:lstStyle/>
          <a:p>
            <a:r>
              <a:rPr lang="en-US" sz="2400" b="1" dirty="0" smtClean="0">
                <a:solidFill>
                  <a:schemeClr val="accent2">
                    <a:lumMod val="75000"/>
                  </a:schemeClr>
                </a:solidFill>
              </a:rPr>
              <a:t>Mesopotamia domesticated animals and were one of the first farmers.</a:t>
            </a:r>
            <a:endParaRPr lang="en-US" sz="2400" b="1" dirty="0">
              <a:solidFill>
                <a:schemeClr val="accent2">
                  <a:lumMod val="75000"/>
                </a:schemeClr>
              </a:solidFill>
            </a:endParaRPr>
          </a:p>
        </p:txBody>
      </p:sp>
      <p:sp>
        <p:nvSpPr>
          <p:cNvPr id="9" name="TextBox 8"/>
          <p:cNvSpPr txBox="1"/>
          <p:nvPr/>
        </p:nvSpPr>
        <p:spPr>
          <a:xfrm>
            <a:off x="609600" y="3792499"/>
            <a:ext cx="10820400" cy="461665"/>
          </a:xfrm>
          <a:prstGeom prst="rect">
            <a:avLst/>
          </a:prstGeom>
          <a:noFill/>
        </p:spPr>
        <p:txBody>
          <a:bodyPr wrap="square" rtlCol="0">
            <a:spAutoFit/>
          </a:bodyPr>
          <a:lstStyle/>
          <a:p>
            <a:r>
              <a:rPr lang="en-US" sz="2400" b="1" dirty="0" smtClean="0">
                <a:solidFill>
                  <a:schemeClr val="accent4"/>
                </a:solidFill>
              </a:rPr>
              <a:t>Ancient Egypt gave us ideas about architecture and math that we still use today.</a:t>
            </a:r>
            <a:endParaRPr lang="en-US" sz="2400" b="1" dirty="0">
              <a:solidFill>
                <a:schemeClr val="accent4"/>
              </a:solidFill>
            </a:endParaRPr>
          </a:p>
        </p:txBody>
      </p:sp>
      <p:sp>
        <p:nvSpPr>
          <p:cNvPr id="10" name="TextBox 9"/>
          <p:cNvSpPr txBox="1"/>
          <p:nvPr/>
        </p:nvSpPr>
        <p:spPr>
          <a:xfrm>
            <a:off x="1412543" y="5115028"/>
            <a:ext cx="9982200" cy="461665"/>
          </a:xfrm>
          <a:prstGeom prst="rect">
            <a:avLst/>
          </a:prstGeom>
          <a:noFill/>
        </p:spPr>
        <p:txBody>
          <a:bodyPr wrap="square" rtlCol="0">
            <a:spAutoFit/>
          </a:bodyPr>
          <a:lstStyle/>
          <a:p>
            <a:r>
              <a:rPr lang="en-US" sz="2400" b="1" dirty="0" smtClean="0">
                <a:solidFill>
                  <a:schemeClr val="accent5">
                    <a:lumMod val="75000"/>
                  </a:schemeClr>
                </a:solidFill>
              </a:rPr>
              <a:t>Math and architecture is important.</a:t>
            </a:r>
            <a:endParaRPr lang="en-US" sz="2400" b="1" dirty="0">
              <a:solidFill>
                <a:schemeClr val="accent5">
                  <a:lumMod val="75000"/>
                </a:schemeClr>
              </a:solidFill>
            </a:endParaRPr>
          </a:p>
        </p:txBody>
      </p:sp>
      <p:sp>
        <p:nvSpPr>
          <p:cNvPr id="11" name="TextBox 10"/>
          <p:cNvSpPr txBox="1"/>
          <p:nvPr/>
        </p:nvSpPr>
        <p:spPr>
          <a:xfrm>
            <a:off x="609600" y="5856437"/>
            <a:ext cx="11430000" cy="830997"/>
          </a:xfrm>
          <a:prstGeom prst="rect">
            <a:avLst/>
          </a:prstGeom>
          <a:noFill/>
        </p:spPr>
        <p:txBody>
          <a:bodyPr wrap="square" rtlCol="0">
            <a:spAutoFit/>
          </a:bodyPr>
          <a:lstStyle/>
          <a:p>
            <a:r>
              <a:rPr lang="en-US" sz="2400" b="1" dirty="0" smtClean="0">
                <a:solidFill>
                  <a:schemeClr val="accent6">
                    <a:lumMod val="75000"/>
                  </a:schemeClr>
                </a:solidFill>
              </a:rPr>
              <a:t>Without farming and irrigation techniques we will all have to hunt for our food.  Also, we wouldn’t have pets if animals were never domesticated.</a:t>
            </a:r>
            <a:endParaRPr lang="en-US" sz="2400" b="1" dirty="0">
              <a:solidFill>
                <a:schemeClr val="accent6">
                  <a:lumMod val="75000"/>
                </a:schemeClr>
              </a:solidFill>
            </a:endParaRPr>
          </a:p>
        </p:txBody>
      </p:sp>
    </p:spTree>
    <p:extLst>
      <p:ext uri="{BB962C8B-B14F-4D97-AF65-F5344CB8AC3E}">
        <p14:creationId xmlns:p14="http://schemas.microsoft.com/office/powerpoint/2010/main" val="547743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11734799" cy="1457748"/>
          </a:xfrm>
        </p:spPr>
        <p:txBody>
          <a:bodyPr>
            <a:noAutofit/>
          </a:bodyPr>
          <a:lstStyle/>
          <a:p>
            <a:pPr algn="ctr"/>
            <a:r>
              <a:rPr lang="en-US" sz="6600" dirty="0"/>
              <a:t>ACES W</a:t>
            </a:r>
            <a:r>
              <a:rPr lang="en-US" sz="6600" dirty="0" smtClean="0"/>
              <a:t>riting</a:t>
            </a:r>
            <a:endParaRPr lang="en-US" sz="6600" dirty="0"/>
          </a:p>
        </p:txBody>
      </p:sp>
      <p:sp>
        <p:nvSpPr>
          <p:cNvPr id="3" name="Content Placeholder 2"/>
          <p:cNvSpPr>
            <a:spLocks noGrp="1"/>
          </p:cNvSpPr>
          <p:nvPr>
            <p:ph idx="1"/>
          </p:nvPr>
        </p:nvSpPr>
        <p:spPr>
          <a:xfrm>
            <a:off x="228600" y="1600200"/>
            <a:ext cx="11963400" cy="4953000"/>
          </a:xfrm>
        </p:spPr>
        <p:txBody>
          <a:bodyPr>
            <a:normAutofit/>
          </a:bodyPr>
          <a:lstStyle/>
          <a:p>
            <a:pPr marL="34290" indent="0" algn="ctr">
              <a:buNone/>
            </a:pPr>
            <a:r>
              <a:rPr lang="en-US" sz="2800" dirty="0" smtClean="0"/>
              <a:t>.</a:t>
            </a:r>
            <a:endParaRPr lang="en-US" sz="2800" dirty="0"/>
          </a:p>
        </p:txBody>
      </p:sp>
      <p:pic>
        <p:nvPicPr>
          <p:cNvPr id="5" name="Picture 4" descr="The harvest"/>
          <p:cNvPicPr/>
          <p:nvPr/>
        </p:nvPicPr>
        <p:blipFill>
          <a:blip r:embed="rId3">
            <a:extLst>
              <a:ext uri="{28A0092B-C50C-407E-A947-70E740481C1C}">
                <a14:useLocalDpi xmlns:a14="http://schemas.microsoft.com/office/drawing/2010/main" val="0"/>
              </a:ext>
            </a:extLst>
          </a:blip>
          <a:srcRect/>
          <a:stretch>
            <a:fillRect/>
          </a:stretch>
        </p:blipFill>
        <p:spPr bwMode="auto">
          <a:xfrm>
            <a:off x="457200" y="2850623"/>
            <a:ext cx="5334000" cy="3463119"/>
          </a:xfrm>
          <a:prstGeom prst="rect">
            <a:avLst/>
          </a:prstGeom>
          <a:noFill/>
          <a:ln>
            <a:noFill/>
          </a:ln>
        </p:spPr>
      </p:pic>
      <p:sp>
        <p:nvSpPr>
          <p:cNvPr id="4" name="Rectangle 3"/>
          <p:cNvSpPr/>
          <p:nvPr/>
        </p:nvSpPr>
        <p:spPr>
          <a:xfrm>
            <a:off x="228600" y="1533948"/>
            <a:ext cx="11734800" cy="1077218"/>
          </a:xfrm>
          <a:prstGeom prst="rect">
            <a:avLst/>
          </a:prstGeom>
        </p:spPr>
        <p:txBody>
          <a:bodyPr wrap="square">
            <a:spAutoFit/>
          </a:bodyPr>
          <a:lstStyle/>
          <a:p>
            <a:pPr marL="118872" lvl="0" algn="ctr">
              <a:buClr>
                <a:srgbClr val="F0AD00"/>
              </a:buClr>
              <a:buSzPct val="80000"/>
            </a:pPr>
            <a:r>
              <a:rPr lang="en-US" sz="3200" b="1" i="1" dirty="0">
                <a:solidFill>
                  <a:srgbClr val="E66C7D">
                    <a:lumMod val="75000"/>
                  </a:srgbClr>
                </a:solidFill>
              </a:rPr>
              <a:t>Which civilization made the greatest contribution to modern-day societies? </a:t>
            </a:r>
            <a:endParaRPr lang="en-US" sz="3200" b="1" dirty="0">
              <a:solidFill>
                <a:srgbClr val="E66C7D">
                  <a:lumMod val="75000"/>
                </a:srgbClr>
              </a:solidFill>
            </a:endParaRPr>
          </a:p>
        </p:txBody>
      </p:sp>
      <p:pic>
        <p:nvPicPr>
          <p:cNvPr id="6" name="Picture 5"/>
          <p:cNvPicPr>
            <a:picLocks noChangeAspect="1"/>
          </p:cNvPicPr>
          <p:nvPr/>
        </p:nvPicPr>
        <p:blipFill>
          <a:blip r:embed="rId4"/>
          <a:stretch>
            <a:fillRect/>
          </a:stretch>
        </p:blipFill>
        <p:spPr>
          <a:xfrm>
            <a:off x="6086900" y="2979186"/>
            <a:ext cx="5587606" cy="3322046"/>
          </a:xfrm>
          <a:prstGeom prst="rect">
            <a:avLst/>
          </a:prstGeom>
        </p:spPr>
      </p:pic>
    </p:spTree>
    <p:extLst>
      <p:ext uri="{BB962C8B-B14F-4D97-AF65-F5344CB8AC3E}">
        <p14:creationId xmlns:p14="http://schemas.microsoft.com/office/powerpoint/2010/main" val="23778170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Checkpoint</a:t>
            </a:r>
          </a:p>
        </p:txBody>
      </p:sp>
      <p:sp>
        <p:nvSpPr>
          <p:cNvPr id="3" name="Content Placeholder 2"/>
          <p:cNvSpPr>
            <a:spLocks noGrp="1"/>
          </p:cNvSpPr>
          <p:nvPr>
            <p:ph idx="1"/>
          </p:nvPr>
        </p:nvSpPr>
        <p:spPr/>
        <p:txBody>
          <a:bodyPr/>
          <a:lstStyle/>
          <a:p>
            <a:pPr marL="118872" indent="0">
              <a:buNone/>
            </a:pPr>
            <a:r>
              <a:rPr lang="en-US" dirty="0"/>
              <a:t>How did river valleys contribute to  urbanized societies?</a:t>
            </a:r>
          </a:p>
        </p:txBody>
      </p:sp>
      <p:pic>
        <p:nvPicPr>
          <p:cNvPr id="5" name="Picture 4"/>
          <p:cNvPicPr>
            <a:picLocks noChangeAspect="1"/>
          </p:cNvPicPr>
          <p:nvPr/>
        </p:nvPicPr>
        <p:blipFill>
          <a:blip r:embed="rId2"/>
          <a:stretch>
            <a:fillRect/>
          </a:stretch>
        </p:blipFill>
        <p:spPr>
          <a:xfrm>
            <a:off x="2819400" y="3124200"/>
            <a:ext cx="6096000" cy="3048000"/>
          </a:xfrm>
          <a:prstGeom prst="rect">
            <a:avLst/>
          </a:prstGeom>
        </p:spPr>
      </p:pic>
    </p:spTree>
    <p:extLst>
      <p:ext uri="{BB962C8B-B14F-4D97-AF65-F5344CB8AC3E}">
        <p14:creationId xmlns:p14="http://schemas.microsoft.com/office/powerpoint/2010/main" val="485366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0E3454E9-19C8-487A-946C-6B6D26F3487B}"/>
              </a:ext>
            </a:extLst>
          </p:cNvPr>
          <p:cNvSpPr>
            <a:spLocks noGrp="1"/>
          </p:cNvSpPr>
          <p:nvPr>
            <p:ph type="title"/>
          </p:nvPr>
        </p:nvSpPr>
        <p:spPr/>
        <p:txBody>
          <a:bodyPr/>
          <a:lstStyle/>
          <a:p>
            <a:r>
              <a:rPr lang="en-US" dirty="0"/>
              <a:t>Clean Up &amp; Exit Ticket</a:t>
            </a:r>
          </a:p>
        </p:txBody>
      </p:sp>
      <p:pic>
        <p:nvPicPr>
          <p:cNvPr id="1026" name="Picture 2" descr="Image result for cleaning gifs"/>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47178" y="1600200"/>
            <a:ext cx="5032587" cy="503258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a57db3de-f958-42c6-8349-4d6a00b79620@namprd0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19800" y="2911885"/>
            <a:ext cx="5334000" cy="3946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5334000" y="1711556"/>
            <a:ext cx="6705600" cy="1200329"/>
          </a:xfrm>
          <a:prstGeom prst="rect">
            <a:avLst/>
          </a:prstGeom>
          <a:solidFill>
            <a:schemeClr val="accent2">
              <a:lumMod val="60000"/>
              <a:lumOff val="40000"/>
            </a:schemeClr>
          </a:solidFill>
        </p:spPr>
        <p:txBody>
          <a:bodyPr wrap="square" rtlCol="0">
            <a:spAutoFit/>
          </a:bodyPr>
          <a:lstStyle/>
          <a:p>
            <a:pPr marL="342900" indent="-342900">
              <a:buFont typeface="Wingdings" panose="05000000000000000000" pitchFamily="2" charset="2"/>
              <a:buChar char="¶"/>
            </a:pPr>
            <a:r>
              <a:rPr lang="en-US" sz="2400" dirty="0" smtClean="0"/>
              <a:t>Your table should look like the image below.</a:t>
            </a:r>
          </a:p>
          <a:p>
            <a:pPr marL="342900" indent="-342900">
              <a:buFont typeface="Wingdings" panose="05000000000000000000" pitchFamily="2" charset="2"/>
              <a:buChar char="¶"/>
            </a:pPr>
            <a:r>
              <a:rPr lang="en-US" sz="2400" dirty="0" smtClean="0"/>
              <a:t>Grab a plicker card when you are done with your do now.</a:t>
            </a:r>
            <a:endParaRPr lang="en-US" sz="2400" dirty="0"/>
          </a:p>
        </p:txBody>
      </p:sp>
    </p:spTree>
    <p:extLst>
      <p:ext uri="{BB962C8B-B14F-4D97-AF65-F5344CB8AC3E}">
        <p14:creationId xmlns:p14="http://schemas.microsoft.com/office/powerpoint/2010/main" val="351023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 (2 min)</a:t>
            </a:r>
            <a:endParaRPr lang="en-US" dirty="0"/>
          </a:p>
        </p:txBody>
      </p:sp>
      <p:sp>
        <p:nvSpPr>
          <p:cNvPr id="3" name="Content Placeholder 2"/>
          <p:cNvSpPr>
            <a:spLocks noGrp="1"/>
          </p:cNvSpPr>
          <p:nvPr>
            <p:ph idx="1"/>
          </p:nvPr>
        </p:nvSpPr>
        <p:spPr>
          <a:xfrm>
            <a:off x="304800" y="1524000"/>
            <a:ext cx="11658600" cy="5105400"/>
          </a:xfrm>
        </p:spPr>
        <p:txBody>
          <a:bodyPr>
            <a:noAutofit/>
          </a:bodyPr>
          <a:lstStyle/>
          <a:p>
            <a:pPr marL="118872" indent="0">
              <a:spcBef>
                <a:spcPts val="1200"/>
              </a:spcBef>
              <a:buNone/>
            </a:pPr>
            <a:r>
              <a:rPr lang="en-US" sz="2600" b="1" dirty="0"/>
              <a:t>6.1A </a:t>
            </a:r>
            <a:r>
              <a:rPr lang="en-US" sz="2600" b="1" dirty="0">
                <a:solidFill>
                  <a:schemeClr val="accent2">
                    <a:lumMod val="75000"/>
                  </a:schemeClr>
                </a:solidFill>
              </a:rPr>
              <a:t>Trace characteristics of various contemporary societies in regions that resulted from</a:t>
            </a:r>
            <a:r>
              <a:rPr lang="en-US" sz="2600" dirty="0">
                <a:solidFill>
                  <a:schemeClr val="accent2">
                    <a:lumMod val="75000"/>
                  </a:schemeClr>
                </a:solidFill>
              </a:rPr>
              <a:t> </a:t>
            </a:r>
            <a:r>
              <a:rPr lang="en-US" sz="2600" b="1" dirty="0">
                <a:solidFill>
                  <a:schemeClr val="accent2">
                    <a:lumMod val="75000"/>
                  </a:schemeClr>
                </a:solidFill>
              </a:rPr>
              <a:t>historical events or factors </a:t>
            </a:r>
            <a:r>
              <a:rPr lang="en-US" sz="2600" dirty="0"/>
              <a:t>such as invasion, conquests, </a:t>
            </a:r>
            <a:r>
              <a:rPr lang="en-US" sz="2600" b="1" dirty="0">
                <a:solidFill>
                  <a:schemeClr val="accent2">
                    <a:lumMod val="75000"/>
                  </a:schemeClr>
                </a:solidFill>
              </a:rPr>
              <a:t>colonization</a:t>
            </a:r>
            <a:r>
              <a:rPr lang="en-US" sz="2600" dirty="0"/>
              <a:t>, immigration and </a:t>
            </a:r>
            <a:r>
              <a:rPr lang="en-US" sz="2600" b="1" dirty="0">
                <a:solidFill>
                  <a:schemeClr val="accent2">
                    <a:lumMod val="75000"/>
                  </a:schemeClr>
                </a:solidFill>
              </a:rPr>
              <a:t>trade</a:t>
            </a:r>
            <a:r>
              <a:rPr lang="en-US" sz="2600" dirty="0"/>
              <a:t>.</a:t>
            </a:r>
          </a:p>
          <a:p>
            <a:pPr marL="118872" indent="0">
              <a:spcBef>
                <a:spcPts val="1200"/>
              </a:spcBef>
              <a:buNone/>
            </a:pPr>
            <a:r>
              <a:rPr lang="en-US" sz="2600" b="1" dirty="0"/>
              <a:t>6.2B</a:t>
            </a:r>
            <a:r>
              <a:rPr lang="en-US" sz="2600" dirty="0"/>
              <a:t> </a:t>
            </a:r>
            <a:r>
              <a:rPr lang="en-US" sz="2600" b="1" dirty="0">
                <a:solidFill>
                  <a:schemeClr val="accent3">
                    <a:lumMod val="75000"/>
                  </a:schemeClr>
                </a:solidFill>
              </a:rPr>
              <a:t>Evaluate the social, political, economic, and cultural contributions</a:t>
            </a:r>
            <a:r>
              <a:rPr lang="en-US" sz="2600" dirty="0">
                <a:solidFill>
                  <a:schemeClr val="accent3">
                    <a:lumMod val="75000"/>
                  </a:schemeClr>
                </a:solidFill>
              </a:rPr>
              <a:t> </a:t>
            </a:r>
            <a:r>
              <a:rPr lang="en-US" sz="2600" b="1" dirty="0">
                <a:solidFill>
                  <a:schemeClr val="accent3">
                    <a:lumMod val="75000"/>
                  </a:schemeClr>
                </a:solidFill>
              </a:rPr>
              <a:t>of individuals and groups </a:t>
            </a:r>
            <a:r>
              <a:rPr lang="en-US" sz="2600" dirty="0"/>
              <a:t>from various societies, past and present.</a:t>
            </a:r>
          </a:p>
          <a:p>
            <a:pPr marL="118872" indent="0">
              <a:spcBef>
                <a:spcPts val="1200"/>
              </a:spcBef>
              <a:buNone/>
            </a:pPr>
            <a:r>
              <a:rPr lang="en-US" sz="2600" b="1" dirty="0"/>
              <a:t>6.21A</a:t>
            </a:r>
            <a:r>
              <a:rPr lang="en-US" sz="2600" dirty="0"/>
              <a:t> Differentiate between, locate, and </a:t>
            </a:r>
            <a:r>
              <a:rPr lang="en-US" sz="2600" b="1" dirty="0">
                <a:solidFill>
                  <a:schemeClr val="accent4"/>
                </a:solidFill>
              </a:rPr>
              <a:t>use valid primary and secondary sources such as</a:t>
            </a:r>
            <a:r>
              <a:rPr lang="en-US" sz="2600" dirty="0"/>
              <a:t> computer software, interviews, biographies, oral, </a:t>
            </a:r>
            <a:r>
              <a:rPr lang="en-US" sz="2600" b="1" dirty="0">
                <a:solidFill>
                  <a:schemeClr val="accent4"/>
                </a:solidFill>
              </a:rPr>
              <a:t>print, and visual material, and artifacts to acquire information about various world cultures</a:t>
            </a:r>
            <a:r>
              <a:rPr lang="en-US" sz="2600" dirty="0"/>
              <a:t>.</a:t>
            </a:r>
          </a:p>
          <a:p>
            <a:pPr marL="118872" indent="0">
              <a:spcBef>
                <a:spcPts val="1200"/>
              </a:spcBef>
              <a:buNone/>
            </a:pPr>
            <a:r>
              <a:rPr lang="en-US" sz="2600" b="1" dirty="0"/>
              <a:t>6.21B</a:t>
            </a:r>
            <a:r>
              <a:rPr lang="en-US" sz="2600" dirty="0"/>
              <a:t> </a:t>
            </a:r>
            <a:r>
              <a:rPr lang="en-US" sz="2600" b="1" dirty="0">
                <a:solidFill>
                  <a:schemeClr val="accent5">
                    <a:lumMod val="75000"/>
                  </a:schemeClr>
                </a:solidFill>
              </a:rPr>
              <a:t>Analyze information by</a:t>
            </a:r>
            <a:r>
              <a:rPr lang="en-US" sz="2600" dirty="0">
                <a:solidFill>
                  <a:schemeClr val="accent5">
                    <a:lumMod val="75000"/>
                  </a:schemeClr>
                </a:solidFill>
              </a:rPr>
              <a:t> </a:t>
            </a:r>
            <a:r>
              <a:rPr lang="en-US" sz="2600" dirty="0"/>
              <a:t>sequencing, categorizing, Identifying cause-and-effect relationships, comparing, contrasting, finding the main idea, summarizing, making generalizations and predictions, and </a:t>
            </a:r>
            <a:r>
              <a:rPr lang="en-US" sz="2600" b="1" dirty="0">
                <a:solidFill>
                  <a:schemeClr val="accent5">
                    <a:lumMod val="75000"/>
                  </a:schemeClr>
                </a:solidFill>
              </a:rPr>
              <a:t>drawing inferences and conclusions</a:t>
            </a:r>
            <a:r>
              <a:rPr lang="en-US" sz="2600" dirty="0"/>
              <a:t>.</a:t>
            </a:r>
          </a:p>
        </p:txBody>
      </p:sp>
    </p:spTree>
    <p:extLst>
      <p:ext uri="{BB962C8B-B14F-4D97-AF65-F5344CB8AC3E}">
        <p14:creationId xmlns:p14="http://schemas.microsoft.com/office/powerpoint/2010/main" val="2367046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up)">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up)">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up)">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720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glow rad="228600">
                    <a:schemeClr val="accent2">
                      <a:satMod val="175000"/>
                      <a:alpha val="40000"/>
                    </a:schemeClr>
                  </a:glow>
                  <a:reflection blurRad="12700" stA="28000" endPos="45000" dist="1000" dir="5400000" sy="-100000" algn="bl" rotWithShape="0"/>
                </a:effectLst>
              </a:rPr>
              <a:t>Inquiry</a:t>
            </a:r>
            <a:r>
              <a:rPr lang="en-US" sz="7200"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en-US" sz="4800" dirty="0" smtClean="0"/>
              <a:t>Question (1 min)</a:t>
            </a:r>
            <a:endParaRPr lang="en-US" dirty="0"/>
          </a:p>
        </p:txBody>
      </p:sp>
      <p:sp>
        <p:nvSpPr>
          <p:cNvPr id="3" name="Content Placeholder 2"/>
          <p:cNvSpPr>
            <a:spLocks noGrp="1"/>
          </p:cNvSpPr>
          <p:nvPr>
            <p:ph idx="1"/>
          </p:nvPr>
        </p:nvSpPr>
        <p:spPr>
          <a:xfrm>
            <a:off x="381000" y="1408176"/>
            <a:ext cx="11582400" cy="4992625"/>
          </a:xfrm>
        </p:spPr>
        <p:txBody>
          <a:bodyPr>
            <a:normAutofit/>
          </a:bodyPr>
          <a:lstStyle/>
          <a:p>
            <a:pPr marL="118872" indent="0" algn="ctr">
              <a:buNone/>
            </a:pPr>
            <a:r>
              <a:rPr lang="en-US" sz="2800" dirty="0"/>
              <a:t>How do </a:t>
            </a:r>
            <a:r>
              <a:rPr lang="en-US" sz="2800" b="1" dirty="0">
                <a:solidFill>
                  <a:schemeClr val="accent2"/>
                </a:solidFill>
              </a:rPr>
              <a:t>contributions of early civilizations impact</a:t>
            </a:r>
            <a:r>
              <a:rPr lang="en-US" sz="2800" dirty="0"/>
              <a:t> </a:t>
            </a:r>
            <a:r>
              <a:rPr lang="en-US" sz="2800" b="1" dirty="0">
                <a:solidFill>
                  <a:schemeClr val="accent2"/>
                </a:solidFill>
              </a:rPr>
              <a:t>people’s lives </a:t>
            </a:r>
            <a:r>
              <a:rPr lang="en-US" sz="2800" dirty="0"/>
              <a:t>in the 21</a:t>
            </a:r>
            <a:r>
              <a:rPr lang="en-US" sz="2800" baseline="30000" dirty="0"/>
              <a:t>st</a:t>
            </a:r>
            <a:r>
              <a:rPr lang="en-US" sz="2800" dirty="0"/>
              <a:t> century</a:t>
            </a:r>
            <a:r>
              <a:rPr lang="en-US" sz="2800" dirty="0" smtClean="0"/>
              <a:t>?</a:t>
            </a:r>
            <a:endParaRPr lang="en-US" sz="2800" b="1" dirty="0"/>
          </a:p>
          <a:p>
            <a:pPr marL="118872" indent="0">
              <a:buNone/>
            </a:pPr>
            <a:r>
              <a:rPr lang="en-US" sz="2400" u="sng" dirty="0"/>
              <a:t>Statement of Inquiry</a:t>
            </a:r>
          </a:p>
          <a:p>
            <a:pPr marL="118872" indent="0">
              <a:buNone/>
            </a:pPr>
            <a:r>
              <a:rPr lang="en-US" sz="2000" b="1" dirty="0"/>
              <a:t>Ancient civilizations</a:t>
            </a:r>
            <a:r>
              <a:rPr lang="en-US" sz="2000" dirty="0"/>
              <a:t>, all originally </a:t>
            </a:r>
            <a:r>
              <a:rPr lang="en-US" sz="2000" b="1" dirty="0"/>
              <a:t>established in fertile river valleys</a:t>
            </a:r>
            <a:r>
              <a:rPr lang="en-US" sz="2000" dirty="0"/>
              <a:t>, </a:t>
            </a:r>
            <a:r>
              <a:rPr lang="en-US" sz="2000" b="1" dirty="0"/>
              <a:t>left contributions in religion, government, mathematics, art, architecture and other fields</a:t>
            </a:r>
            <a:r>
              <a:rPr lang="en-US" sz="2000" dirty="0"/>
              <a:t> that impact people’s lives today.</a:t>
            </a:r>
          </a:p>
          <a:p>
            <a:pPr marL="118872" indent="0">
              <a:buNone/>
            </a:pPr>
            <a:endParaRPr lang="en-US" sz="2800" u="sng" dirty="0"/>
          </a:p>
        </p:txBody>
      </p:sp>
      <p:sp>
        <p:nvSpPr>
          <p:cNvPr id="5" name="TextBox 4">
            <a:extLst>
              <a:ext uri="{FF2B5EF4-FFF2-40B4-BE49-F238E27FC236}">
                <a16:creationId xmlns="" xmlns:a16="http://schemas.microsoft.com/office/drawing/2014/main" id="{B210EA23-979F-4C1F-8416-2D4F81C5AF60}"/>
              </a:ext>
            </a:extLst>
          </p:cNvPr>
          <p:cNvSpPr txBox="1"/>
          <p:nvPr/>
        </p:nvSpPr>
        <p:spPr>
          <a:xfrm>
            <a:off x="609600" y="4876800"/>
            <a:ext cx="4800600" cy="1384995"/>
          </a:xfrm>
          <a:prstGeom prst="rect">
            <a:avLst/>
          </a:prstGeom>
          <a:solidFill>
            <a:schemeClr val="accent1"/>
          </a:solid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3600" b="1" u="sng" dirty="0">
                <a:ln/>
              </a:rPr>
              <a:t>Approach to Learning</a:t>
            </a:r>
          </a:p>
          <a:p>
            <a:pPr algn="ctr"/>
            <a:r>
              <a:rPr lang="en-US" sz="4800" b="1" dirty="0">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rPr>
              <a:t>Critical Thinking</a:t>
            </a:r>
          </a:p>
        </p:txBody>
      </p:sp>
      <p:pic>
        <p:nvPicPr>
          <p:cNvPr id="4" name="Picture 3"/>
          <p:cNvPicPr>
            <a:picLocks noChangeAspect="1"/>
          </p:cNvPicPr>
          <p:nvPr/>
        </p:nvPicPr>
        <p:blipFill rotWithShape="1">
          <a:blip r:embed="rId2"/>
          <a:srcRect b="5907"/>
          <a:stretch/>
        </p:blipFill>
        <p:spPr>
          <a:xfrm>
            <a:off x="7086600" y="3352800"/>
            <a:ext cx="4038600" cy="3375723"/>
          </a:xfrm>
          <a:prstGeom prst="rect">
            <a:avLst/>
          </a:prstGeom>
        </p:spPr>
      </p:pic>
    </p:spTree>
    <p:extLst>
      <p:ext uri="{BB962C8B-B14F-4D97-AF65-F5344CB8AC3E}">
        <p14:creationId xmlns:p14="http://schemas.microsoft.com/office/powerpoint/2010/main" val="2202319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Image result for broadway lights border animated">
            <a:extLst>
              <a:ext uri="{FF2B5EF4-FFF2-40B4-BE49-F238E27FC236}">
                <a16:creationId xmlns="" xmlns:a16="http://schemas.microsoft.com/office/drawing/2014/main" id="{D684281F-F44F-41E7-B1E7-7B143A5FD6C8}"/>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32509" y="-304800"/>
            <a:ext cx="12843813" cy="729607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602997" y="837291"/>
            <a:ext cx="10972800" cy="1252728"/>
          </a:xfrm>
        </p:spPr>
        <p:txBody>
          <a:bodyPr>
            <a:normAutofit fontScale="90000"/>
          </a:bodyPr>
          <a:lstStyle/>
          <a:p>
            <a:pPr algn="ctr"/>
            <a:r>
              <a:rPr lang="en-US" sz="4900" dirty="0" smtClean="0">
                <a:effectLst>
                  <a:outerShdw blurRad="38100" dist="38100" dir="2700000" algn="tl">
                    <a:srgbClr val="000000">
                      <a:alpha val="43137"/>
                    </a:srgbClr>
                  </a:outerShdw>
                </a:effectLst>
              </a:rPr>
              <a:t>Words of the Day!!</a:t>
            </a:r>
            <a:br>
              <a:rPr lang="en-US" sz="4900" dirty="0" smtClean="0">
                <a:effectLst>
                  <a:outerShdw blurRad="38100" dist="38100" dir="2700000" algn="tl">
                    <a:srgbClr val="000000">
                      <a:alpha val="43137"/>
                    </a:srgbClr>
                  </a:outerShdw>
                </a:effectLst>
              </a:rPr>
            </a:br>
            <a:r>
              <a:rPr lang="en-US" sz="6000" dirty="0" smtClean="0">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rPr>
              <a:t>Ancient </a:t>
            </a:r>
            <a:r>
              <a:rPr lang="en-US" sz="6000" dirty="0">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rPr>
              <a:t>Civilizations</a:t>
            </a:r>
          </a:p>
        </p:txBody>
      </p:sp>
      <p:sp>
        <p:nvSpPr>
          <p:cNvPr id="3" name="Content Placeholder 2"/>
          <p:cNvSpPr>
            <a:spLocks noGrp="1"/>
          </p:cNvSpPr>
          <p:nvPr>
            <p:ph idx="1"/>
          </p:nvPr>
        </p:nvSpPr>
        <p:spPr>
          <a:xfrm>
            <a:off x="2716747" y="2133262"/>
            <a:ext cx="7027304" cy="4267201"/>
          </a:xfrm>
        </p:spPr>
        <p:txBody>
          <a:bodyPr>
            <a:normAutofit/>
          </a:bodyPr>
          <a:lstStyle/>
          <a:p>
            <a:pPr marL="118872" indent="0" algn="ctr">
              <a:buNone/>
            </a:pPr>
            <a:r>
              <a:rPr lang="en-US" sz="2800" b="1" u="sng" dirty="0"/>
              <a:t>Civilization</a:t>
            </a:r>
          </a:p>
          <a:p>
            <a:pPr marL="118872" indent="0" algn="ctr">
              <a:buNone/>
            </a:pPr>
            <a:r>
              <a:rPr lang="en-US" sz="2800" dirty="0"/>
              <a:t>A complex, urbanized (city-like) society with significant levels of development in government, religion, economics, and culture.</a:t>
            </a:r>
          </a:p>
          <a:p>
            <a:pPr marL="118872" indent="0" algn="ctr">
              <a:buNone/>
            </a:pPr>
            <a:endParaRPr lang="en-US" sz="2800" b="1" u="sng" dirty="0"/>
          </a:p>
          <a:p>
            <a:pPr marL="118872" indent="0" algn="ctr">
              <a:buNone/>
            </a:pPr>
            <a:r>
              <a:rPr lang="en-US" sz="2800" b="1" u="sng" dirty="0"/>
              <a:t>Ancient</a:t>
            </a:r>
          </a:p>
          <a:p>
            <a:pPr marL="118872" indent="0" algn="ctr">
              <a:buNone/>
            </a:pPr>
            <a:r>
              <a:rPr lang="en-US" sz="2800" dirty="0"/>
              <a:t>Very old; occurring many centuries ago.</a:t>
            </a:r>
          </a:p>
          <a:p>
            <a:pPr marL="118872" indent="0">
              <a:buNone/>
            </a:pPr>
            <a:endParaRPr lang="en-US" sz="2800" dirty="0"/>
          </a:p>
          <a:p>
            <a:pPr marL="118872" indent="0" algn="ctr">
              <a:buNone/>
            </a:pPr>
            <a:endParaRPr lang="en-US" sz="2800" dirty="0"/>
          </a:p>
        </p:txBody>
      </p:sp>
      <p:pic>
        <p:nvPicPr>
          <p:cNvPr id="4" name="Picture 2" descr="Image result for fertile river valleys">
            <a:extLst>
              <a:ext uri="{FF2B5EF4-FFF2-40B4-BE49-F238E27FC236}">
                <a16:creationId xmlns="" xmlns:a16="http://schemas.microsoft.com/office/drawing/2014/main" id="{7EEFF4B9-7B49-4F54-A05C-1AA943A1E65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6621" y="3467901"/>
            <a:ext cx="2406939" cy="295794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Image result for fertile crescent">
            <a:extLst>
              <a:ext uri="{FF2B5EF4-FFF2-40B4-BE49-F238E27FC236}">
                <a16:creationId xmlns="" xmlns:a16="http://schemas.microsoft.com/office/drawing/2014/main" id="{63A1B104-E1BE-496A-A552-2C9DB1494EA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1098103"/>
            <a:ext cx="2535383" cy="249356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Image result for guy smiley">
            <a:extLst>
              <a:ext uri="{FF2B5EF4-FFF2-40B4-BE49-F238E27FC236}">
                <a16:creationId xmlns="" xmlns:a16="http://schemas.microsoft.com/office/drawing/2014/main" id="{5A974A05-CAFE-4FA5-B108-5A1B4255071D}"/>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3871" b="99570" l="7742" r="90968">
                        <a14:foregroundMark x1="45806" y1="8172" x2="36774" y2="6667"/>
                        <a14:foregroundMark x1="37419" y1="19140" x2="33548" y2="18495"/>
                        <a14:foregroundMark x1="53226" y1="14839" x2="49677" y2="15054"/>
                        <a14:foregroundMark x1="48065" y1="4516" x2="46129" y2="4946"/>
                        <a14:foregroundMark x1="90968" y1="63011" x2="86452" y2="67527"/>
                        <a14:foregroundMark x1="36774" y1="99570" x2="47742" y2="98280"/>
                        <a14:foregroundMark x1="14839" y1="59140" x2="7742" y2="59570"/>
                        <a14:foregroundMark x1="36452" y1="21935" x2="34839" y2="19140"/>
                      </a14:backgroundRemoval>
                    </a14:imgEffect>
                  </a14:imgLayer>
                </a14:imgProps>
              </a:ext>
              <a:ext uri="{28A0092B-C50C-407E-A947-70E740481C1C}">
                <a14:useLocalDpi xmlns:a14="http://schemas.microsoft.com/office/drawing/2010/main" val="0"/>
              </a:ext>
            </a:extLst>
          </a:blip>
          <a:srcRect/>
          <a:stretch>
            <a:fillRect/>
          </a:stretch>
        </p:blipFill>
        <p:spPr bwMode="auto">
          <a:xfrm>
            <a:off x="9061838" y="2090019"/>
            <a:ext cx="3133987" cy="47009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2537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026" name="Picture 2" descr="Image result for sphinx national geographi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58299" y="1476474"/>
            <a:ext cx="7366537" cy="5243000"/>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sp>
        <p:nvSpPr>
          <p:cNvPr id="4" name="TextBox 3"/>
          <p:cNvSpPr txBox="1"/>
          <p:nvPr/>
        </p:nvSpPr>
        <p:spPr>
          <a:xfrm rot="5400000">
            <a:off x="9605712" y="2859560"/>
            <a:ext cx="4365938" cy="215444"/>
          </a:xfrm>
          <a:prstGeom prst="rect">
            <a:avLst/>
          </a:prstGeom>
          <a:noFill/>
        </p:spPr>
        <p:txBody>
          <a:bodyPr wrap="square" rtlCol="0">
            <a:spAutoFit/>
          </a:bodyPr>
          <a:lstStyle/>
          <a:p>
            <a:r>
              <a:rPr lang="en-US" sz="800" dirty="0"/>
              <a:t>http://kids.nationalgeographic.com/explore/countries/egypt/#egypt-pyramids.jpg</a:t>
            </a:r>
          </a:p>
        </p:txBody>
      </p:sp>
      <p:sp>
        <p:nvSpPr>
          <p:cNvPr id="5" name="Title 4"/>
          <p:cNvSpPr>
            <a:spLocks noGrp="1"/>
          </p:cNvSpPr>
          <p:nvPr>
            <p:ph type="title"/>
          </p:nvPr>
        </p:nvSpPr>
        <p:spPr>
          <a:xfrm>
            <a:off x="92445" y="196450"/>
            <a:ext cx="11696236" cy="1252728"/>
          </a:xfrm>
        </p:spPr>
        <p:txBody>
          <a:bodyPr/>
          <a:lstStyle/>
          <a:p>
            <a:r>
              <a:rPr lang="en-US" dirty="0" smtClean="0"/>
              <a:t>Engage </a:t>
            </a:r>
            <a:endParaRPr lang="en-US" dirty="0"/>
          </a:p>
        </p:txBody>
      </p:sp>
      <p:sp>
        <p:nvSpPr>
          <p:cNvPr id="2" name="Footer Placeholder 1"/>
          <p:cNvSpPr>
            <a:spLocks noGrp="1"/>
          </p:cNvSpPr>
          <p:nvPr>
            <p:ph type="ftr" sz="quarter" idx="11"/>
          </p:nvPr>
        </p:nvSpPr>
        <p:spPr>
          <a:xfrm>
            <a:off x="385032" y="6417858"/>
            <a:ext cx="7343625" cy="274320"/>
          </a:xfrm>
        </p:spPr>
        <p:txBody>
          <a:bodyPr/>
          <a:lstStyle/>
          <a:p>
            <a:r>
              <a:rPr lang="en-US" dirty="0"/>
              <a:t>HISD Social Studies Curriculum 2017		                                                                                                                                        Social Studies Grade 6</a:t>
            </a:r>
          </a:p>
        </p:txBody>
      </p:sp>
      <p:sp>
        <p:nvSpPr>
          <p:cNvPr id="3" name="TextBox 2"/>
          <p:cNvSpPr txBox="1"/>
          <p:nvPr/>
        </p:nvSpPr>
        <p:spPr>
          <a:xfrm>
            <a:off x="228600" y="1518050"/>
            <a:ext cx="4301266" cy="4616648"/>
          </a:xfrm>
          <a:prstGeom prst="rect">
            <a:avLst/>
          </a:prstGeom>
          <a:noFill/>
        </p:spPr>
        <p:txBody>
          <a:bodyPr wrap="square" rtlCol="0">
            <a:spAutoFit/>
          </a:bodyPr>
          <a:lstStyle/>
          <a:p>
            <a:pPr lvl="0" algn="ctr"/>
            <a:r>
              <a:rPr lang="en-US" sz="3600" b="1" dirty="0"/>
              <a:t>Think about It!</a:t>
            </a:r>
          </a:p>
          <a:p>
            <a:pPr lvl="0"/>
            <a:endParaRPr lang="en-US" sz="1600" b="1" dirty="0"/>
          </a:p>
          <a:p>
            <a:pPr marL="514350" lvl="0" indent="-514350">
              <a:buClr>
                <a:schemeClr val="accent2">
                  <a:lumMod val="50000"/>
                </a:schemeClr>
              </a:buClr>
              <a:buFont typeface="+mj-lt"/>
              <a:buAutoNum type="arabicPeriod"/>
            </a:pPr>
            <a:r>
              <a:rPr lang="en-US" sz="2800" dirty="0"/>
              <a:t>When do you think it was built?</a:t>
            </a:r>
          </a:p>
          <a:p>
            <a:pPr marL="514350" lvl="0" indent="-514350">
              <a:buClr>
                <a:schemeClr val="accent2">
                  <a:lumMod val="50000"/>
                </a:schemeClr>
              </a:buClr>
              <a:buFont typeface="+mj-lt"/>
              <a:buAutoNum type="arabicPeriod"/>
            </a:pPr>
            <a:endParaRPr lang="en-US" sz="2800" dirty="0"/>
          </a:p>
          <a:p>
            <a:pPr marL="514350" lvl="0" indent="-514350">
              <a:buClr>
                <a:schemeClr val="accent2">
                  <a:lumMod val="50000"/>
                </a:schemeClr>
              </a:buClr>
              <a:buFont typeface="+mj-lt"/>
              <a:buAutoNum type="arabicPeriod"/>
            </a:pPr>
            <a:r>
              <a:rPr lang="en-US" sz="2800" dirty="0"/>
              <a:t>How do you think it was built?</a:t>
            </a:r>
          </a:p>
          <a:p>
            <a:pPr marL="514350" lvl="0" indent="-514350">
              <a:buClr>
                <a:schemeClr val="accent2">
                  <a:lumMod val="50000"/>
                </a:schemeClr>
              </a:buClr>
              <a:buFont typeface="+mj-lt"/>
              <a:buAutoNum type="arabicPeriod"/>
            </a:pPr>
            <a:endParaRPr lang="en-US" sz="2800" dirty="0"/>
          </a:p>
          <a:p>
            <a:pPr marL="514350" lvl="0" indent="-514350">
              <a:buClr>
                <a:schemeClr val="accent2">
                  <a:lumMod val="50000"/>
                </a:schemeClr>
              </a:buClr>
              <a:buFont typeface="+mj-lt"/>
              <a:buAutoNum type="arabicPeriod"/>
            </a:pPr>
            <a:r>
              <a:rPr lang="en-US" sz="2800" dirty="0"/>
              <a:t>Why do you think it is important?</a:t>
            </a:r>
          </a:p>
          <a:p>
            <a:endParaRPr lang="en-US" sz="1600" dirty="0"/>
          </a:p>
        </p:txBody>
      </p:sp>
    </p:spTree>
    <p:extLst>
      <p:ext uri="{BB962C8B-B14F-4D97-AF65-F5344CB8AC3E}">
        <p14:creationId xmlns:p14="http://schemas.microsoft.com/office/powerpoint/2010/main" val="393842287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Archeological Find!</a:t>
            </a:r>
          </a:p>
        </p:txBody>
      </p:sp>
      <p:sp>
        <p:nvSpPr>
          <p:cNvPr id="7" name="Content Placeholder 6">
            <a:extLst>
              <a:ext uri="{FF2B5EF4-FFF2-40B4-BE49-F238E27FC236}">
                <a16:creationId xmlns="" xmlns:a16="http://schemas.microsoft.com/office/drawing/2014/main" id="{F9B45788-BC9F-4612-A44B-75434647A2A2}"/>
              </a:ext>
            </a:extLst>
          </p:cNvPr>
          <p:cNvSpPr>
            <a:spLocks noGrp="1"/>
          </p:cNvSpPr>
          <p:nvPr>
            <p:ph idx="1"/>
          </p:nvPr>
        </p:nvSpPr>
        <p:spPr>
          <a:xfrm>
            <a:off x="228599" y="1524000"/>
            <a:ext cx="6581633" cy="5172251"/>
          </a:xfrm>
        </p:spPr>
        <p:txBody>
          <a:bodyPr>
            <a:normAutofit/>
          </a:bodyPr>
          <a:lstStyle/>
          <a:p>
            <a:pPr>
              <a:spcBef>
                <a:spcPts val="600"/>
              </a:spcBef>
            </a:pPr>
            <a:r>
              <a:rPr lang="en-US" sz="2800" dirty="0"/>
              <a:t>A huge discovery has been made! </a:t>
            </a:r>
            <a:endParaRPr lang="en-US" sz="2800" dirty="0" smtClean="0"/>
          </a:p>
          <a:p>
            <a:pPr>
              <a:spcBef>
                <a:spcPts val="600"/>
              </a:spcBef>
            </a:pPr>
            <a:r>
              <a:rPr lang="en-US" sz="2800" dirty="0" smtClean="0"/>
              <a:t>A </a:t>
            </a:r>
            <a:r>
              <a:rPr lang="en-US" sz="2800" dirty="0"/>
              <a:t>series of secondary source documents and artifacts were found and historians around the world are excited to see what valuable information they hold. </a:t>
            </a:r>
            <a:endParaRPr lang="en-US" sz="2800" dirty="0" smtClean="0"/>
          </a:p>
          <a:p>
            <a:pPr>
              <a:spcBef>
                <a:spcPts val="600"/>
              </a:spcBef>
            </a:pPr>
            <a:r>
              <a:rPr lang="en-US" sz="2800" dirty="0" smtClean="0"/>
              <a:t>Your </a:t>
            </a:r>
            <a:r>
              <a:rPr lang="en-US" sz="2800" dirty="0"/>
              <a:t>job is to closely examine the documents and artifacts to answer the following big question: </a:t>
            </a:r>
            <a:endParaRPr lang="en-US" sz="2800" dirty="0" smtClean="0"/>
          </a:p>
          <a:p>
            <a:pPr marL="118872" indent="0" algn="ctr">
              <a:buNone/>
            </a:pPr>
            <a:r>
              <a:rPr lang="en-US" b="1" i="1" dirty="0" smtClean="0">
                <a:solidFill>
                  <a:schemeClr val="accent3">
                    <a:lumMod val="75000"/>
                  </a:schemeClr>
                </a:solidFill>
              </a:rPr>
              <a:t>Which </a:t>
            </a:r>
            <a:r>
              <a:rPr lang="en-US" b="1" i="1" dirty="0">
                <a:solidFill>
                  <a:schemeClr val="accent3">
                    <a:lumMod val="75000"/>
                  </a:schemeClr>
                </a:solidFill>
              </a:rPr>
              <a:t>civilization made the greatest contribution to modern-day societies? </a:t>
            </a:r>
            <a:endParaRPr lang="en-US" b="1" dirty="0">
              <a:solidFill>
                <a:schemeClr val="accent3">
                  <a:lumMod val="75000"/>
                </a:schemeClr>
              </a:solidFill>
            </a:endParaRPr>
          </a:p>
          <a:p>
            <a:endParaRPr lang="en-US" sz="2800" dirty="0"/>
          </a:p>
        </p:txBody>
      </p:sp>
      <p:pic>
        <p:nvPicPr>
          <p:cNvPr id="8" name="Picture 7">
            <a:extLst>
              <a:ext uri="{FF2B5EF4-FFF2-40B4-BE49-F238E27FC236}">
                <a16:creationId xmlns="" xmlns:a16="http://schemas.microsoft.com/office/drawing/2014/main" id="{BA0AB462-55D7-4BA0-9DA6-BB3C84CE9628}"/>
              </a:ext>
            </a:extLst>
          </p:cNvPr>
          <p:cNvPicPr>
            <a:picLocks noChangeAspect="1"/>
          </p:cNvPicPr>
          <p:nvPr/>
        </p:nvPicPr>
        <p:blipFill rotWithShape="1">
          <a:blip r:embed="rId2"/>
          <a:srcRect l="19200" r="20000" b="7054"/>
          <a:stretch/>
        </p:blipFill>
        <p:spPr>
          <a:xfrm>
            <a:off x="6934200" y="183157"/>
            <a:ext cx="4876800" cy="6513095"/>
          </a:xfrm>
          <a:prstGeom prst="rect">
            <a:avLst/>
          </a:prstGeom>
        </p:spPr>
      </p:pic>
    </p:spTree>
    <p:extLst>
      <p:ext uri="{BB962C8B-B14F-4D97-AF65-F5344CB8AC3E}">
        <p14:creationId xmlns:p14="http://schemas.microsoft.com/office/powerpoint/2010/main" val="2559176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xEl>
                                              <p:pRg st="1" end="1"/>
                                            </p:txEl>
                                          </p:spTgt>
                                        </p:tgtEl>
                                        <p:attrNameLst>
                                          <p:attrName>style.visibility</p:attrName>
                                        </p:attrNameLst>
                                      </p:cBhvr>
                                      <p:to>
                                        <p:strVal val="visible"/>
                                      </p:to>
                                    </p:set>
                                    <p:animEffect transition="in" filter="fade">
                                      <p:cBhvr>
                                        <p:cTn id="14" dur="1000"/>
                                        <p:tgtEl>
                                          <p:spTgt spid="7">
                                            <p:txEl>
                                              <p:pRg st="1" end="1"/>
                                            </p:txEl>
                                          </p:spTgt>
                                        </p:tgtEl>
                                      </p:cBhvr>
                                    </p:animEffect>
                                    <p:anim calcmode="lin" valueType="num">
                                      <p:cBhvr>
                                        <p:cTn id="15"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xEl>
                                              <p:pRg st="2" end="2"/>
                                            </p:txEl>
                                          </p:spTgt>
                                        </p:tgtEl>
                                        <p:attrNameLst>
                                          <p:attrName>style.visibility</p:attrName>
                                        </p:attrNameLst>
                                      </p:cBhvr>
                                      <p:to>
                                        <p:strVal val="visible"/>
                                      </p:to>
                                    </p:set>
                                    <p:animEffect transition="in" filter="fade">
                                      <p:cBhvr>
                                        <p:cTn id="21" dur="1000"/>
                                        <p:tgtEl>
                                          <p:spTgt spid="7">
                                            <p:txEl>
                                              <p:pRg st="2" end="2"/>
                                            </p:txEl>
                                          </p:spTgt>
                                        </p:tgtEl>
                                      </p:cBhvr>
                                    </p:animEffect>
                                    <p:anim calcmode="lin" valueType="num">
                                      <p:cBhvr>
                                        <p:cTn id="22"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7">
                                            <p:txEl>
                                              <p:pRg st="3" end="3"/>
                                            </p:txEl>
                                          </p:spTgt>
                                        </p:tgtEl>
                                        <p:attrNameLst>
                                          <p:attrName>style.visibility</p:attrName>
                                        </p:attrNameLst>
                                      </p:cBhvr>
                                      <p:to>
                                        <p:strVal val="visible"/>
                                      </p:to>
                                    </p:set>
                                    <p:animEffect transition="in" filter="fade">
                                      <p:cBhvr>
                                        <p:cTn id="28" dur="1000"/>
                                        <p:tgtEl>
                                          <p:spTgt spid="7">
                                            <p:txEl>
                                              <p:pRg st="3" end="3"/>
                                            </p:txEl>
                                          </p:spTgt>
                                        </p:tgtEl>
                                      </p:cBhvr>
                                    </p:animEffect>
                                    <p:anim calcmode="lin" valueType="num">
                                      <p:cBhvr>
                                        <p:cTn id="29"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Document 2: Hieroglyphics</a:t>
            </a:r>
          </a:p>
        </p:txBody>
      </p:sp>
      <p:sp>
        <p:nvSpPr>
          <p:cNvPr id="3" name="Content Placeholder 2"/>
          <p:cNvSpPr>
            <a:spLocks noGrp="1"/>
          </p:cNvSpPr>
          <p:nvPr>
            <p:ph idx="1"/>
          </p:nvPr>
        </p:nvSpPr>
        <p:spPr/>
        <p:txBody>
          <a:bodyPr/>
          <a:lstStyle/>
          <a:p>
            <a:pPr marL="118872" indent="0">
              <a:buNone/>
            </a:pPr>
            <a:r>
              <a:rPr lang="en-US" dirty="0"/>
              <a:t>Around 3000 B.C., The Ancient Egyptians invented a writing system based on symbols called </a:t>
            </a:r>
            <a:r>
              <a:rPr lang="en-US" b="1" dirty="0"/>
              <a:t>hieroglyphics</a:t>
            </a:r>
            <a:r>
              <a:rPr lang="en-US" dirty="0"/>
              <a:t>. Hieroglyphics provide a look into Egypt’s past—particularly, in regards to religion, culture, and government in the ancient civilization. For example, the </a:t>
            </a:r>
            <a:r>
              <a:rPr lang="en-US" b="1" dirty="0"/>
              <a:t>Rosetta Stone</a:t>
            </a:r>
            <a:r>
              <a:rPr lang="en-US" dirty="0"/>
              <a:t>, a text written by a group of priests in Egypt in 196 B.C. to honor the Egyptian pharaoh, was partly written in Egyptian hieroglyphics. It lists all of the things that the pharaoh did for the priests and the people of Egypt.</a:t>
            </a:r>
            <a:endParaRPr lang="en-US" dirty="0"/>
          </a:p>
        </p:txBody>
      </p:sp>
    </p:spTree>
    <p:extLst>
      <p:ext uri="{BB962C8B-B14F-4D97-AF65-F5344CB8AC3E}">
        <p14:creationId xmlns:p14="http://schemas.microsoft.com/office/powerpoint/2010/main" val="351822172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Checkpoint</a:t>
            </a:r>
          </a:p>
        </p:txBody>
      </p:sp>
      <p:sp>
        <p:nvSpPr>
          <p:cNvPr id="3" name="Content Placeholder 2"/>
          <p:cNvSpPr>
            <a:spLocks noGrp="1"/>
          </p:cNvSpPr>
          <p:nvPr>
            <p:ph idx="1"/>
          </p:nvPr>
        </p:nvSpPr>
        <p:spPr/>
        <p:txBody>
          <a:bodyPr>
            <a:normAutofit/>
          </a:bodyPr>
          <a:lstStyle/>
          <a:p>
            <a:r>
              <a:rPr lang="en-US" sz="3600" dirty="0" smtClean="0"/>
              <a:t>What </a:t>
            </a:r>
            <a:r>
              <a:rPr lang="en-US" sz="3600" b="1" dirty="0" smtClean="0">
                <a:solidFill>
                  <a:schemeClr val="accent5">
                    <a:lumMod val="75000"/>
                  </a:schemeClr>
                </a:solidFill>
              </a:rPr>
              <a:t>contributions</a:t>
            </a:r>
            <a:r>
              <a:rPr lang="en-US" sz="3600" dirty="0" smtClean="0"/>
              <a:t> of </a:t>
            </a:r>
            <a:r>
              <a:rPr lang="en-US" sz="3600" b="1" dirty="0" smtClean="0">
                <a:solidFill>
                  <a:schemeClr val="accent5">
                    <a:lumMod val="75000"/>
                  </a:schemeClr>
                </a:solidFill>
              </a:rPr>
              <a:t>Mesopotamia</a:t>
            </a:r>
            <a:r>
              <a:rPr lang="en-US" sz="3600" dirty="0" smtClean="0"/>
              <a:t> impact our lives in the 21</a:t>
            </a:r>
            <a:r>
              <a:rPr lang="en-US" sz="3600" baseline="30000" dirty="0" smtClean="0"/>
              <a:t>st</a:t>
            </a:r>
            <a:r>
              <a:rPr lang="en-US" sz="3600" dirty="0" smtClean="0"/>
              <a:t> century in the areas of…</a:t>
            </a:r>
          </a:p>
          <a:p>
            <a:pPr marL="914400" lvl="1" indent="-457200">
              <a:buFont typeface="Wingdings" panose="05000000000000000000" pitchFamily="2" charset="2"/>
              <a:buChar char="¶"/>
            </a:pPr>
            <a:r>
              <a:rPr lang="en-US" sz="3200" dirty="0" smtClean="0"/>
              <a:t>Trade and Innovation?</a:t>
            </a:r>
          </a:p>
          <a:p>
            <a:pPr marL="914400" lvl="1" indent="-457200">
              <a:buFont typeface="Wingdings" panose="05000000000000000000" pitchFamily="2" charset="2"/>
              <a:buChar char="¶"/>
            </a:pPr>
            <a:r>
              <a:rPr lang="en-US" sz="3200" dirty="0" smtClean="0"/>
              <a:t>City-States and Agriculture?</a:t>
            </a:r>
          </a:p>
          <a:p>
            <a:pPr marL="914400" lvl="1" indent="-457200">
              <a:buFont typeface="Wingdings" panose="05000000000000000000" pitchFamily="2" charset="2"/>
              <a:buChar char="¶"/>
            </a:pPr>
            <a:r>
              <a:rPr lang="en-US" sz="3200" dirty="0" smtClean="0"/>
              <a:t>Babylonian Code of Law?</a:t>
            </a:r>
          </a:p>
        </p:txBody>
      </p:sp>
      <p:sp>
        <p:nvSpPr>
          <p:cNvPr id="4" name="AutoShape 2" descr="Image result for thinking"/>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 name="Picture 4"/>
          <p:cNvPicPr>
            <a:picLocks noChangeAspect="1"/>
          </p:cNvPicPr>
          <p:nvPr/>
        </p:nvPicPr>
        <p:blipFill>
          <a:blip r:embed="rId2">
            <a:extLst>
              <a:ext uri="{BEBA8EAE-BF5A-486C-A8C5-ECC9F3942E4B}">
                <a14:imgProps xmlns:a14="http://schemas.microsoft.com/office/drawing/2010/main">
                  <a14:imgLayer r:embed="rId3">
                    <a14:imgEffect>
                      <a14:backgroundRemoval t="0" b="100000" l="19706" r="99706"/>
                    </a14:imgEffect>
                  </a14:imgLayer>
                </a14:imgProps>
              </a:ext>
            </a:extLst>
          </a:blip>
          <a:stretch>
            <a:fillRect/>
          </a:stretch>
        </p:blipFill>
        <p:spPr>
          <a:xfrm>
            <a:off x="6267450" y="2667000"/>
            <a:ext cx="5314950" cy="3543300"/>
          </a:xfrm>
          <a:prstGeom prst="rect">
            <a:avLst/>
          </a:prstGeom>
        </p:spPr>
      </p:pic>
    </p:spTree>
    <p:extLst>
      <p:ext uri="{BB962C8B-B14F-4D97-AF65-F5344CB8AC3E}">
        <p14:creationId xmlns:p14="http://schemas.microsoft.com/office/powerpoint/2010/main" val="3194405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Checkpoint</a:t>
            </a:r>
          </a:p>
        </p:txBody>
      </p:sp>
      <p:sp>
        <p:nvSpPr>
          <p:cNvPr id="3" name="Content Placeholder 2"/>
          <p:cNvSpPr>
            <a:spLocks noGrp="1"/>
          </p:cNvSpPr>
          <p:nvPr>
            <p:ph idx="1"/>
          </p:nvPr>
        </p:nvSpPr>
        <p:spPr/>
        <p:txBody>
          <a:bodyPr>
            <a:normAutofit/>
          </a:bodyPr>
          <a:lstStyle/>
          <a:p>
            <a:r>
              <a:rPr lang="en-US" sz="3600" dirty="0" smtClean="0"/>
              <a:t>What </a:t>
            </a:r>
            <a:r>
              <a:rPr lang="en-US" sz="3600" b="1" dirty="0" smtClean="0">
                <a:solidFill>
                  <a:schemeClr val="accent4"/>
                </a:solidFill>
              </a:rPr>
              <a:t>contributions</a:t>
            </a:r>
            <a:r>
              <a:rPr lang="en-US" sz="3600" dirty="0" smtClean="0"/>
              <a:t> of </a:t>
            </a:r>
            <a:r>
              <a:rPr lang="en-US" sz="3600" b="1" dirty="0" smtClean="0">
                <a:solidFill>
                  <a:schemeClr val="accent4"/>
                </a:solidFill>
              </a:rPr>
              <a:t>Ancient Egypt</a:t>
            </a:r>
            <a:r>
              <a:rPr lang="en-US" sz="3600" b="1" dirty="0" smtClean="0"/>
              <a:t> </a:t>
            </a:r>
            <a:r>
              <a:rPr lang="en-US" sz="3600" dirty="0" smtClean="0"/>
              <a:t>impact our lives in the 21</a:t>
            </a:r>
            <a:r>
              <a:rPr lang="en-US" sz="3600" baseline="30000" dirty="0" smtClean="0"/>
              <a:t>st</a:t>
            </a:r>
            <a:r>
              <a:rPr lang="en-US" sz="3600" dirty="0" smtClean="0"/>
              <a:t> century in the areas of…</a:t>
            </a:r>
          </a:p>
          <a:p>
            <a:pPr marL="914400" lvl="1" indent="-457200">
              <a:buFont typeface="Wingdings" panose="05000000000000000000" pitchFamily="2" charset="2"/>
              <a:buChar char="¶"/>
            </a:pPr>
            <a:r>
              <a:rPr lang="en-US" sz="3200" dirty="0" smtClean="0"/>
              <a:t>Mathematics?</a:t>
            </a:r>
          </a:p>
          <a:p>
            <a:pPr marL="914400" lvl="1" indent="-457200">
              <a:buFont typeface="Wingdings" panose="05000000000000000000" pitchFamily="2" charset="2"/>
              <a:buChar char="¶"/>
            </a:pPr>
            <a:r>
              <a:rPr lang="en-US" sz="3200" dirty="0" smtClean="0"/>
              <a:t>Hieroglyphics?</a:t>
            </a:r>
          </a:p>
          <a:p>
            <a:pPr marL="914400" lvl="1" indent="-457200">
              <a:buFont typeface="Wingdings" panose="05000000000000000000" pitchFamily="2" charset="2"/>
              <a:buChar char="¶"/>
            </a:pPr>
            <a:r>
              <a:rPr lang="en-US" sz="3200" dirty="0" smtClean="0"/>
              <a:t>The Egyptian Pyramids?</a:t>
            </a:r>
          </a:p>
        </p:txBody>
      </p:sp>
      <p:sp>
        <p:nvSpPr>
          <p:cNvPr id="4" name="AutoShape 2" descr="Image result for thinking"/>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 name="Picture 4"/>
          <p:cNvPicPr>
            <a:picLocks noChangeAspect="1"/>
          </p:cNvPicPr>
          <p:nvPr/>
        </p:nvPicPr>
        <p:blipFill>
          <a:blip r:embed="rId2">
            <a:extLst>
              <a:ext uri="{BEBA8EAE-BF5A-486C-A8C5-ECC9F3942E4B}">
                <a14:imgProps xmlns:a14="http://schemas.microsoft.com/office/drawing/2010/main">
                  <a14:imgLayer r:embed="rId3">
                    <a14:imgEffect>
                      <a14:backgroundRemoval t="0" b="100000" l="19706" r="99706"/>
                    </a14:imgEffect>
                  </a14:imgLayer>
                </a14:imgProps>
              </a:ext>
            </a:extLst>
          </a:blip>
          <a:stretch>
            <a:fillRect/>
          </a:stretch>
        </p:blipFill>
        <p:spPr>
          <a:xfrm>
            <a:off x="5943600" y="2587958"/>
            <a:ext cx="5772150" cy="3848100"/>
          </a:xfrm>
          <a:prstGeom prst="rect">
            <a:avLst/>
          </a:prstGeom>
        </p:spPr>
      </p:pic>
    </p:spTree>
    <p:extLst>
      <p:ext uri="{BB962C8B-B14F-4D97-AF65-F5344CB8AC3E}">
        <p14:creationId xmlns:p14="http://schemas.microsoft.com/office/powerpoint/2010/main" val="2403224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Office Theme">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1252</TotalTime>
  <Words>681</Words>
  <Application>Microsoft Office PowerPoint</Application>
  <PresentationFormat>Widescreen</PresentationFormat>
  <Paragraphs>67</Paragraphs>
  <Slides>13</Slides>
  <Notes>2</Notes>
  <HiddenSlides>1</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Corbel</vt:lpstr>
      <vt:lpstr>Wingdings</vt:lpstr>
      <vt:lpstr>Wingdings 2</vt:lpstr>
      <vt:lpstr>Wingdings 3</vt:lpstr>
      <vt:lpstr>Module</vt:lpstr>
      <vt:lpstr>Do Now – (10 min) 10/26 – 10/27 Ancient Civilizations  pg. 33 – 34 </vt:lpstr>
      <vt:lpstr>Objectives (2 min)</vt:lpstr>
      <vt:lpstr>Inquiry Question (1 min)</vt:lpstr>
      <vt:lpstr>Words of the Day!! Ancient Civilizations</vt:lpstr>
      <vt:lpstr>Engage </vt:lpstr>
      <vt:lpstr>Archeological Find!</vt:lpstr>
      <vt:lpstr>Document 2: Hieroglyphics</vt:lpstr>
      <vt:lpstr>Checkpoint</vt:lpstr>
      <vt:lpstr>Checkpoint</vt:lpstr>
      <vt:lpstr>Thrash Out</vt:lpstr>
      <vt:lpstr>ACES Writing</vt:lpstr>
      <vt:lpstr>Checkpoint</vt:lpstr>
      <vt:lpstr>Clean Up &amp; Exit Ticket</vt:lpstr>
    </vt:vector>
  </TitlesOfParts>
  <Company>HISD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 Now 10/4 – 10/5  Ancient Civilizations pg. 27-28</dc:title>
  <dc:creator>Battiste, Tache M</dc:creator>
  <cp:lastModifiedBy>Battiste, Tache M</cp:lastModifiedBy>
  <cp:revision>28</cp:revision>
  <dcterms:created xsi:type="dcterms:W3CDTF">2016-10-03T20:44:35Z</dcterms:created>
  <dcterms:modified xsi:type="dcterms:W3CDTF">2017-10-27T20:13:44Z</dcterms:modified>
</cp:coreProperties>
</file>