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1" r:id="rId2"/>
    <p:sldMasterId id="2147483724" r:id="rId3"/>
  </p:sldMasterIdLst>
  <p:notesMasterIdLst>
    <p:notesMasterId r:id="rId24"/>
  </p:notesMasterIdLst>
  <p:sldIdLst>
    <p:sldId id="258" r:id="rId4"/>
    <p:sldId id="281" r:id="rId5"/>
    <p:sldId id="282" r:id="rId6"/>
    <p:sldId id="268" r:id="rId7"/>
    <p:sldId id="256" r:id="rId8"/>
    <p:sldId id="257" r:id="rId9"/>
    <p:sldId id="261" r:id="rId10"/>
    <p:sldId id="269" r:id="rId11"/>
    <p:sldId id="271" r:id="rId12"/>
    <p:sldId id="273" r:id="rId13"/>
    <p:sldId id="270" r:id="rId14"/>
    <p:sldId id="272" r:id="rId15"/>
    <p:sldId id="274" r:id="rId16"/>
    <p:sldId id="267" r:id="rId17"/>
    <p:sldId id="275" r:id="rId18"/>
    <p:sldId id="276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5" d="100"/>
          <a:sy n="65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3CD5-02CF-4DC5-A532-C35BE7AAFD2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E0C00-F16C-4799-BEB6-EC20ACB1E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5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0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1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72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79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26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52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56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18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09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4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614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2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8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80981" y="228600"/>
            <a:ext cx="11061471" cy="1530400"/>
          </a:xfrm>
          <a:prstGeom prst="rect">
            <a:avLst/>
          </a:prstGeom>
        </p:spPr>
        <p:txBody>
          <a:bodyPr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defRPr sz="5400">
                <a:ln w="381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KBPlanetEarth" panose="02000603000000000000" pitchFamily="2" charset="0"/>
                <a:ea typeface="KBPlanetEarth" panose="02000603000000000000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80981" y="1759000"/>
            <a:ext cx="11119988" cy="4620133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342900" lvl="0" indent="-342900">
              <a:spcBef>
                <a:spcPts val="0"/>
              </a:spcBef>
              <a:buFont typeface="Wingdings" panose="05000000000000000000" pitchFamily="2" charset="2"/>
              <a:buChar char="¶"/>
              <a:defRPr sz="320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53A0-F6DA-49F1-B67B-FB2D9D5C0CC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9117-6338-4C1B-A398-6A810126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0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68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84FDD9-239D-4612-8042-60F076D1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371600"/>
            <a:ext cx="6942125" cy="465962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C000"/>
                </a:solidFill>
              </a:rPr>
              <a:t>Create a </a:t>
            </a:r>
            <a:r>
              <a:rPr lang="en-US" sz="2400" dirty="0">
                <a:solidFill>
                  <a:schemeClr val="tx2"/>
                </a:solidFill>
              </a:rPr>
              <a:t>factors of production chart</a:t>
            </a:r>
            <a:r>
              <a:rPr lang="en-US" sz="2400" dirty="0">
                <a:solidFill>
                  <a:srgbClr val="FFC000"/>
                </a:solidFill>
              </a:rPr>
              <a:t> for the product on the right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C000"/>
                </a:solidFill>
              </a:rPr>
              <a:t>Be sure to include:</a:t>
            </a:r>
          </a:p>
          <a:p>
            <a:pPr marL="1031875" lvl="4" indent="-457200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Land (3 examples)</a:t>
            </a:r>
          </a:p>
          <a:p>
            <a:pPr marL="1031875" lvl="4" indent="-457200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Labor (3 examples)</a:t>
            </a:r>
          </a:p>
          <a:p>
            <a:pPr marL="1031875" lvl="4" indent="-457200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Capital (3 examples)</a:t>
            </a:r>
          </a:p>
          <a:p>
            <a:pPr marL="1031875" lvl="4" indent="-457200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Entrepreneurship </a:t>
            </a:r>
          </a:p>
          <a:p>
            <a:pPr marL="631825" lvl="3" indent="-514350">
              <a:buClr>
                <a:schemeClr val="accent3">
                  <a:lumMod val="75000"/>
                </a:schemeClr>
              </a:buClr>
              <a:buFont typeface="+mj-lt"/>
              <a:buAutoNum type="arabicPeriod" startAt="3"/>
            </a:pPr>
            <a:r>
              <a:rPr lang="en-US" sz="2400" u="sng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you finish early</a:t>
            </a:r>
            <a:r>
              <a:rPr lang="en-US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– organize your notebook. (glue in loose sheets, number pages, etc.)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C2432B-B28B-4C04-A10C-E9FF3BD5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58" y="1426701"/>
            <a:ext cx="3928129" cy="23421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88743DAB-93BD-4E8D-AED2-684A02D3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45425"/>
            <a:ext cx="12115799" cy="1226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DO NOW (10 min)</a:t>
            </a:r>
            <a:br>
              <a:rPr lang="en-US" sz="4000" dirty="0"/>
            </a:br>
            <a:r>
              <a:rPr lang="en-US" sz="4000" dirty="0"/>
              <a:t>10/12	ESPN: Economic $</a:t>
            </a:r>
            <a:r>
              <a:rPr lang="en-US" sz="4000" dirty="0" err="1"/>
              <a:t>ystems</a:t>
            </a:r>
            <a:r>
              <a:rPr lang="en-US" sz="4000" dirty="0"/>
              <a:t>	PG. </a:t>
            </a:r>
            <a:r>
              <a:rPr lang="en-US" sz="4000" dirty="0" smtClean="0"/>
              <a:t>19-22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E1CB4E-1CE0-4229-936C-B9A30D3DF54A}"/>
              </a:ext>
            </a:extLst>
          </p:cNvPr>
          <p:cNvSpPr txBox="1"/>
          <p:nvPr/>
        </p:nvSpPr>
        <p:spPr>
          <a:xfrm>
            <a:off x="380999" y="4648200"/>
            <a:ext cx="7018472" cy="20621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3000">
                <a:schemeClr val="accent3">
                  <a:lumMod val="75000"/>
                </a:schemeClr>
              </a:gs>
              <a:gs pos="69000">
                <a:srgbClr val="990033"/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65138" indent="-465138">
              <a:buFont typeface="Wingdings" panose="05000000000000000000" pitchFamily="2" charset="2"/>
              <a:buChar char="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Is your </a:t>
            </a:r>
            <a:r>
              <a:rPr lang="en-US" sz="3200" b="1" u="sng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week sheet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out and ready to be stamped? </a:t>
            </a:r>
          </a:p>
          <a:p>
            <a:pPr marL="465138" indent="-465138">
              <a:buFont typeface="Wingdings" panose="05000000000000000000" pitchFamily="2" charset="2"/>
              <a:buChar char="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Did you write today’s lesson title in your </a:t>
            </a:r>
            <a:r>
              <a:rPr lang="en-US" sz="3200" b="1" u="sng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table of contents</a:t>
            </a:r>
            <a:r>
              <a:rPr lang="en-US" sz="3200" b="1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?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22BB9110-573C-42FB-BBB2-59070A497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0" b="12667"/>
          <a:stretch/>
        </p:blipFill>
        <p:spPr bwMode="auto">
          <a:xfrm>
            <a:off x="8686800" y="3811917"/>
            <a:ext cx="2590800" cy="30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8446" y="2197664"/>
            <a:ext cx="26273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Respond on page 19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1981200"/>
            <a:ext cx="23337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4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520E0-99BB-4A4C-8380-51A9BB5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FD31F5-E8A9-4CA9-9A78-410711EA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02" y="1676400"/>
            <a:ext cx="11119988" cy="42862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characteristics of a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traditional</a:t>
            </a:r>
            <a:r>
              <a:rPr lang="en-US" dirty="0"/>
              <a:t> economic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characteristics of 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command</a:t>
            </a:r>
            <a:r>
              <a:rPr lang="en-US" dirty="0"/>
              <a:t> economic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characteristics of a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market</a:t>
            </a:r>
            <a:r>
              <a:rPr lang="en-US" dirty="0"/>
              <a:t> economic system?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turn and talk">
            <a:extLst>
              <a:ext uri="{FF2B5EF4-FFF2-40B4-BE49-F238E27FC236}">
                <a16:creationId xmlns="" xmlns:a16="http://schemas.microsoft.com/office/drawing/2014/main" id="{4783E7BF-C480-4703-A515-E0C973DB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3885584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4FA598-918D-4C87-8812-A4448BB7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37" y="1828800"/>
            <a:ext cx="6342263" cy="428620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Coding Text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(good) +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(bad) -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E25321-C79B-4199-A0F1-D0A4F089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15652"/>
            <a:ext cx="4114800" cy="5216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D44EEC-0ED7-4107-9E27-01934861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91809"/>
            <a:ext cx="5610225" cy="5019675"/>
          </a:xfrm>
          <a:prstGeom prst="rect">
            <a:avLst/>
          </a:prstGeom>
        </p:spPr>
      </p:pic>
      <p:pic>
        <p:nvPicPr>
          <p:cNvPr id="2050" name="Picture 2" descr="Image result for advantage and disadvantage">
            <a:extLst>
              <a:ext uri="{FF2B5EF4-FFF2-40B4-BE49-F238E27FC236}">
                <a16:creationId xmlns="" xmlns:a16="http://schemas.microsoft.com/office/drawing/2014/main" id="{FF37684B-3CD7-4A8F-B043-9B6C97CF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2" y="3787600"/>
            <a:ext cx="3852884" cy="28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520E0-99BB-4A4C-8380-51A9BB5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FD31F5-E8A9-4CA9-9A78-410711EA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02" y="1676400"/>
            <a:ext cx="11119988" cy="42862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and drawbacks of a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traditional</a:t>
            </a:r>
            <a:r>
              <a:rPr lang="en-US" dirty="0"/>
              <a:t> economic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and drawbacks of 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command</a:t>
            </a:r>
            <a:r>
              <a:rPr lang="en-US" dirty="0"/>
              <a:t> economic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benefits and drawbacks of a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market</a:t>
            </a:r>
            <a:r>
              <a:rPr lang="en-US" dirty="0"/>
              <a:t> economic system?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turn and talk">
            <a:extLst>
              <a:ext uri="{FF2B5EF4-FFF2-40B4-BE49-F238E27FC236}">
                <a16:creationId xmlns="" xmlns:a16="http://schemas.microsoft.com/office/drawing/2014/main" id="{4783E7BF-C480-4703-A515-E0C973DB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885584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A663ED-6E76-4E69-A498-00238F8B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Discussion Starter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C8B3C5-160F-432B-ABC0-A50602BE7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three economic systems would you associate with the United States? Why?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speech bubble emoticon">
            <a:extLst>
              <a:ext uri="{FF2B5EF4-FFF2-40B4-BE49-F238E27FC236}">
                <a16:creationId xmlns="" xmlns:a16="http://schemas.microsoft.com/office/drawing/2014/main" id="{6EF1C06E-0F82-46C4-B8BA-BCDAF8E5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44" y="1295400"/>
            <a:ext cx="6396156" cy="62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529A66-33A5-48F2-986C-F68645DEFC8D}"/>
              </a:ext>
            </a:extLst>
          </p:cNvPr>
          <p:cNvSpPr txBox="1"/>
          <p:nvPr/>
        </p:nvSpPr>
        <p:spPr>
          <a:xfrm>
            <a:off x="7751216" y="3236969"/>
            <a:ext cx="3450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Based on what I have learned, I think…</a:t>
            </a:r>
          </a:p>
        </p:txBody>
      </p:sp>
      <p:pic>
        <p:nvPicPr>
          <p:cNvPr id="3076" name="Picture 4" descr="Image result for us economy">
            <a:extLst>
              <a:ext uri="{FF2B5EF4-FFF2-40B4-BE49-F238E27FC236}">
                <a16:creationId xmlns="" xmlns:a16="http://schemas.microsoft.com/office/drawing/2014/main" id="{6C8EAE84-5940-46B8-ACD9-913A9A37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5" y="3160845"/>
            <a:ext cx="52721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6915502-97F0-4ED2-9051-6D6D3005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759000"/>
            <a:ext cx="11506200" cy="4620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are the differences between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traditional, market, and command economies</a:t>
            </a:r>
            <a:r>
              <a:rPr lang="en-US" sz="3600" dirty="0"/>
              <a:t>?</a:t>
            </a:r>
          </a:p>
        </p:txBody>
      </p:sp>
      <p:pic>
        <p:nvPicPr>
          <p:cNvPr id="1026" name="Picture 2" descr="Image result for economic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20346"/>
            <a:ext cx="3771900" cy="27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971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55268-D59C-4045-82BB-3A810913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 – Formal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C1E61-965A-40DA-BFE7-5A31A6375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Prompt: In your opinion, which economic system is better—a command or market economy?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SzPct val="150000"/>
              <a:buFont typeface="Symbol" panose="05050102010706020507" pitchFamily="18" charset="2"/>
              <a:buChar char=""/>
            </a:pPr>
            <a:r>
              <a:rPr lang="en-US" dirty="0"/>
              <a:t>Is there a time/place that is necessary for you to know in order for you to complete this ACES writing? </a:t>
            </a:r>
          </a:p>
          <a:p>
            <a:pPr marL="457200" indent="-457200">
              <a:buSzPct val="150000"/>
              <a:buFont typeface="Symbol" panose="05050102010706020507" pitchFamily="18" charset="2"/>
              <a:buChar char=""/>
            </a:pPr>
            <a:r>
              <a:rPr lang="en-US" dirty="0"/>
              <a:t>What are the important terms that you must keep in mind as you write? </a:t>
            </a:r>
          </a:p>
          <a:p>
            <a:pPr marL="0" indent="0">
              <a:buSzPct val="150000"/>
              <a:buNone/>
            </a:pPr>
            <a:r>
              <a:rPr lang="en-US" b="1" dirty="0"/>
              <a:t>economic system, better, market economy, command economy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693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6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55268-D59C-4045-82BB-3A810913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 – Formal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C1E61-965A-40DA-BFE7-5A31A6375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Prompt: In your opinion, which economic system is better—a command or market economy?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 = SUBJECT + OPINION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BONUS!! – Your opinion is on Part III of your handout.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Record on butcher paper.</a:t>
            </a:r>
          </a:p>
        </p:txBody>
      </p:sp>
    </p:spTree>
    <p:extLst>
      <p:ext uri="{BB962C8B-B14F-4D97-AF65-F5344CB8AC3E}">
        <p14:creationId xmlns:p14="http://schemas.microsoft.com/office/powerpoint/2010/main" val="1543338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55268-D59C-4045-82BB-3A810913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 – Formal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C1E61-965A-40DA-BFE7-5A31A6375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Prompt: In your opinion, which economic system is better—a command or market economy?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u="sng" dirty="0" smtClean="0"/>
              <a:t>EVIDENCE?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SzPct val="150000"/>
              <a:buFont typeface="Symbol" panose="05050102010706020507" pitchFamily="18" charset="2"/>
              <a:buChar char="ª"/>
            </a:pPr>
            <a:r>
              <a:rPr lang="en-US" dirty="0"/>
              <a:t>Use the handouts! (Text or graphic organizer</a:t>
            </a:r>
            <a:r>
              <a:rPr lang="en-US" dirty="0" smtClean="0"/>
              <a:t>)</a:t>
            </a:r>
          </a:p>
          <a:p>
            <a:pPr marL="0" indent="0" algn="ctr">
              <a:buSzPct val="150000"/>
              <a:buNone/>
            </a:pPr>
            <a:r>
              <a:rPr lang="en-US" dirty="0" smtClean="0"/>
              <a:t>The evidence comes DIRECTLY from the text.</a:t>
            </a:r>
            <a:endParaRPr lang="en-US" dirty="0"/>
          </a:p>
          <a:p>
            <a:pPr marL="0" indent="0">
              <a:buSzPct val="15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6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55268-D59C-4045-82BB-3A810913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 – Formal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5C1E61-965A-40DA-BFE7-5A31A6375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Prompt: In your opinion, which economic system is better—a command or market economy?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EXPLAIN…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SzPct val="150000"/>
              <a:buFont typeface="Symbol" panose="05050102010706020507" pitchFamily="18" charset="2"/>
              <a:buChar char="ª"/>
            </a:pPr>
            <a:r>
              <a:rPr lang="en-US" dirty="0"/>
              <a:t>“Because.” is not good enough!!</a:t>
            </a:r>
          </a:p>
          <a:p>
            <a:pPr marL="514350" indent="-514350">
              <a:buSzPct val="150000"/>
              <a:buFont typeface="Symbol" panose="05050102010706020507" pitchFamily="18" charset="2"/>
              <a:buChar char="ª"/>
            </a:pPr>
            <a:r>
              <a:rPr lang="en-US" dirty="0"/>
              <a:t>Explain WHY your facts/evidence support your opinion.</a:t>
            </a:r>
          </a:p>
        </p:txBody>
      </p:sp>
    </p:spTree>
    <p:extLst>
      <p:ext uri="{BB962C8B-B14F-4D97-AF65-F5344CB8AC3E}">
        <p14:creationId xmlns:p14="http://schemas.microsoft.com/office/powerpoint/2010/main" val="111711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Go?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81" y="1759000"/>
            <a:ext cx="5132981" cy="4620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are </a:t>
            </a:r>
            <a:r>
              <a:rPr lang="en-US" b="1" u="sng" dirty="0" smtClean="0">
                <a:solidFill>
                  <a:schemeClr val="accent3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ready to go until your table looks like this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Difference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Have your </a:t>
            </a:r>
            <a:r>
              <a:rPr lang="en-US" dirty="0" err="1" smtClean="0"/>
              <a:t>plicker</a:t>
            </a:r>
            <a:r>
              <a:rPr lang="en-US" dirty="0" smtClean="0"/>
              <a:t> card in your hand!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13962" y="1976057"/>
            <a:ext cx="6018962" cy="44030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86000" y="2895600"/>
            <a:ext cx="3427962" cy="698600"/>
          </a:xfrm>
          <a:prstGeom prst="straightConnector1">
            <a:avLst/>
          </a:prstGeom>
          <a:ln w="152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84FDD9-239D-4612-8042-60F076D1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371600"/>
            <a:ext cx="10896601" cy="465962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Complete the IB Reflection handout.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You </a:t>
            </a:r>
            <a:r>
              <a:rPr lang="en-US" sz="3600" b="1" u="sng" dirty="0" smtClean="0">
                <a:solidFill>
                  <a:schemeClr val="accent1"/>
                </a:solidFill>
              </a:rPr>
              <a:t>MUST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write in complete sentences.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Be sure your name is on your paper.</a:t>
            </a:r>
            <a:endParaRPr lang="en-US" sz="3600" dirty="0">
              <a:solidFill>
                <a:srgbClr val="FFC000"/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8743DAB-93BD-4E8D-AED2-684A02D3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45425"/>
            <a:ext cx="12115799" cy="1226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DO NOW </a:t>
            </a:r>
            <a:r>
              <a:rPr lang="en-US" sz="4000" dirty="0" smtClean="0"/>
              <a:t>(15min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10/12	ESPN: Economic $</a:t>
            </a:r>
            <a:r>
              <a:rPr lang="en-US" sz="4000" dirty="0" err="1"/>
              <a:t>ystems</a:t>
            </a:r>
            <a:r>
              <a:rPr lang="en-US" sz="4000" dirty="0"/>
              <a:t>	PG. </a:t>
            </a:r>
            <a:r>
              <a:rPr lang="en-US" sz="4000" dirty="0" smtClean="0"/>
              <a:t>19-22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E1CB4E-1CE0-4229-936C-B9A30D3DF54A}"/>
              </a:ext>
            </a:extLst>
          </p:cNvPr>
          <p:cNvSpPr txBox="1"/>
          <p:nvPr/>
        </p:nvSpPr>
        <p:spPr>
          <a:xfrm>
            <a:off x="609600" y="3505200"/>
            <a:ext cx="7018472" cy="20621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23000">
                <a:schemeClr val="accent3">
                  <a:lumMod val="75000"/>
                </a:schemeClr>
              </a:gs>
              <a:gs pos="69000">
                <a:srgbClr val="990033"/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465138" indent="-465138">
              <a:buFont typeface="Wingdings" panose="05000000000000000000" pitchFamily="2" charset="2"/>
              <a:buChar char="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Is your </a:t>
            </a:r>
            <a:r>
              <a:rPr lang="en-US" sz="3200" b="1" u="sng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week sheet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out and ready to be stamped? </a:t>
            </a:r>
          </a:p>
          <a:p>
            <a:pPr marL="465138" indent="-465138">
              <a:buFont typeface="Wingdings" panose="05000000000000000000" pitchFamily="2" charset="2"/>
              <a:buChar char="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Did you write today’s lesson title in your </a:t>
            </a:r>
            <a:r>
              <a:rPr lang="en-US" sz="3200" b="1" u="sng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table of contents</a:t>
            </a:r>
            <a:r>
              <a:rPr lang="en-US" sz="3200" b="1" cap="small" dirty="0">
                <a:ln>
                  <a:solidFill>
                    <a:sysClr val="windowText" lastClr="000000"/>
                  </a:solidFill>
                </a:ln>
                <a:latin typeface="KBPlanetEarth" panose="02000603000000000000" pitchFamily="2" charset="0"/>
                <a:ea typeface="KBPlanetEarth" panose="02000603000000000000" pitchFamily="2" charset="0"/>
              </a:rPr>
              <a:t>?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22BB9110-573C-42FB-BBB2-59070A497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0" b="12667"/>
          <a:stretch/>
        </p:blipFill>
        <p:spPr bwMode="auto">
          <a:xfrm>
            <a:off x="8517680" y="2971800"/>
            <a:ext cx="30892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47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1447800"/>
            <a:ext cx="10329369" cy="49313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of the following is a valid [correct] conclusion about economic systems</a:t>
            </a:r>
            <a:r>
              <a:rPr lang="en-US" dirty="0" smtClean="0"/>
              <a:t>? 6.8A</a:t>
            </a:r>
          </a:p>
          <a:p>
            <a:pPr marL="0" indent="0">
              <a:buNone/>
            </a:pPr>
            <a:endParaRPr lang="en-US" dirty="0"/>
          </a:p>
          <a:p>
            <a:pPr marL="914400" lvl="0" indent="-914400">
              <a:buFont typeface="+mj-lt"/>
              <a:buAutoNum type="alphaUcPeriod"/>
            </a:pPr>
            <a:r>
              <a:rPr lang="en-US" sz="2800" dirty="0"/>
              <a:t>Economic freedom is most limited in a market economy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endParaRPr lang="en-US" sz="2800" dirty="0"/>
          </a:p>
          <a:p>
            <a:pPr marL="914400" lvl="0" indent="-914400">
              <a:buFont typeface="+mj-lt"/>
              <a:buAutoNum type="alphaUcPeriod" startAt="2"/>
            </a:pPr>
            <a:r>
              <a:rPr lang="en-US" sz="2800" dirty="0"/>
              <a:t>Government authority is strongest in a command economy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endParaRPr lang="en-US" sz="2800" dirty="0"/>
          </a:p>
          <a:p>
            <a:pPr marL="914400" lvl="0" indent="-914400">
              <a:buFont typeface="+mj-lt"/>
              <a:buAutoNum type="alphaUcPeriod" startAt="3"/>
            </a:pPr>
            <a:r>
              <a:rPr lang="en-US" sz="2800" dirty="0"/>
              <a:t>Competition is a key factor in all the economies </a:t>
            </a:r>
            <a:r>
              <a:rPr lang="en-US" sz="2800" dirty="0" smtClean="0"/>
              <a:t>listed.</a:t>
            </a:r>
          </a:p>
          <a:p>
            <a:pPr marL="0" lvl="0" indent="0">
              <a:buNone/>
            </a:pPr>
            <a:endParaRPr lang="en-US" sz="2800" dirty="0"/>
          </a:p>
          <a:p>
            <a:pPr marL="914400" indent="-914400">
              <a:buFont typeface="+mj-lt"/>
              <a:buAutoNum type="alphaUcPeriod" startAt="4"/>
            </a:pPr>
            <a:r>
              <a:rPr lang="en-US" sz="2800" dirty="0"/>
              <a:t>The profit motive drives all business in a traditional economy.</a:t>
            </a:r>
          </a:p>
        </p:txBody>
      </p:sp>
    </p:spTree>
    <p:extLst>
      <p:ext uri="{BB962C8B-B14F-4D97-AF65-F5344CB8AC3E}">
        <p14:creationId xmlns:p14="http://schemas.microsoft.com/office/powerpoint/2010/main" val="18145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49" y="0"/>
            <a:ext cx="11061471" cy="1530400"/>
          </a:xfrm>
        </p:spPr>
        <p:txBody>
          <a:bodyPr/>
          <a:lstStyle/>
          <a:p>
            <a:r>
              <a:rPr lang="en-US" dirty="0" smtClean="0"/>
              <a:t>IB Reflection 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432" y="1066800"/>
            <a:ext cx="11681568" cy="5257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helped me complete this project because I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the assignment was to create a map that showed…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steps that I had to take to complete the project was…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motivated to work hard because…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learned…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was/was not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 with my work because…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could revise my work, I would…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7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84FDD9-239D-4612-8042-60F076D1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6687"/>
            <a:ext cx="6781800" cy="6781800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FFC000"/>
                </a:solidFill>
              </a:rPr>
              <a:t>Questions</a:t>
            </a:r>
            <a:r>
              <a:rPr lang="en-US" sz="2800" u="sng" dirty="0">
                <a:solidFill>
                  <a:srgbClr val="FFC000"/>
                </a:solidFill>
              </a:rPr>
              <a:t>: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Who should decide the price of the car?  Who should decide who gets to purchase the car?</a:t>
            </a:r>
          </a:p>
          <a:p>
            <a:pPr marL="0" lvl="0" indent="0">
              <a:buNone/>
            </a:pPr>
            <a:endParaRPr lang="en-US" sz="2000" dirty="0">
              <a:solidFill>
                <a:srgbClr val="FFC000"/>
              </a:solidFill>
            </a:endParaRPr>
          </a:p>
          <a:p>
            <a:pPr lvl="0"/>
            <a:r>
              <a:rPr lang="en-US" sz="2800" b="1" u="sng" dirty="0">
                <a:solidFill>
                  <a:srgbClr val="FFC000"/>
                </a:solidFill>
              </a:rPr>
              <a:t>Stem: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Select one of the options to complete the stems.</a:t>
            </a:r>
          </a:p>
          <a:p>
            <a:pPr marL="401638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individuals</a:t>
            </a:r>
          </a:p>
          <a:p>
            <a:pPr marL="401638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a company</a:t>
            </a:r>
          </a:p>
          <a:p>
            <a:pPr marL="401638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the government</a:t>
            </a:r>
          </a:p>
          <a:p>
            <a:pPr marL="58738" lvl="1" indent="0">
              <a:buNone/>
            </a:pPr>
            <a:endParaRPr lang="en-US" sz="2000" b="1" dirty="0"/>
          </a:p>
          <a:p>
            <a:pPr marL="339725" lv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“I think _____________ should decide the price of the car because…”  </a:t>
            </a:r>
            <a:endParaRPr lang="en-US" sz="2800" dirty="0">
              <a:solidFill>
                <a:schemeClr val="tx2"/>
              </a:solidFill>
            </a:endParaRPr>
          </a:p>
          <a:p>
            <a:pPr marL="339725" lv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“I think _____________ should decide who gets to purchase the car because…”</a:t>
            </a:r>
          </a:p>
          <a:p>
            <a:r>
              <a:rPr lang="en-US" sz="2800" b="1" u="sng" dirty="0">
                <a:solidFill>
                  <a:srgbClr val="FFC000"/>
                </a:solidFill>
              </a:rPr>
              <a:t>Signal: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timer sounds in </a:t>
            </a:r>
            <a:r>
              <a:rPr lang="en-US" sz="2000" dirty="0" smtClean="0">
                <a:solidFill>
                  <a:srgbClr val="FFC000"/>
                </a:solidFill>
              </a:rPr>
              <a:t>2 </a:t>
            </a:r>
            <a:r>
              <a:rPr lang="en-US" sz="2000" dirty="0">
                <a:solidFill>
                  <a:srgbClr val="FFC000"/>
                </a:solidFill>
              </a:rPr>
              <a:t>minutes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r>
              <a:rPr lang="en-US" sz="2800" b="1" u="sng" dirty="0">
                <a:solidFill>
                  <a:srgbClr val="FFC000"/>
                </a:solidFill>
              </a:rPr>
              <a:t>Share: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The person with the longest hair goes first.</a:t>
            </a:r>
          </a:p>
          <a:p>
            <a:r>
              <a:rPr lang="en-US" sz="2800" b="1" u="sng" dirty="0">
                <a:solidFill>
                  <a:srgbClr val="FFC000"/>
                </a:solidFill>
              </a:rPr>
              <a:t>Assess: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Share whole group.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18" y="2057400"/>
            <a:ext cx="5271928" cy="3517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78941">
            <a:off x="-908331" y="1340964"/>
            <a:ext cx="1422014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>
                <a:ln w="11430"/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$260,000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16BD40EB-D30B-4F1B-A6A5-5BA55D9B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0" y="228600"/>
            <a:ext cx="4800600" cy="15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QSSSR – 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40506" y="2218508"/>
            <a:ext cx="11221999" cy="4286206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dirty="0"/>
              <a:t>6.8A </a:t>
            </a:r>
            <a:r>
              <a:rPr lang="en-US" dirty="0">
                <a:solidFill>
                  <a:schemeClr val="accent2"/>
                </a:solidFill>
              </a:rPr>
              <a:t>Describe ways in which the factors of production </a:t>
            </a:r>
            <a:r>
              <a:rPr lang="en-US" dirty="0"/>
              <a:t>(natural resources, labor, capital, and entrepreneurs) </a:t>
            </a:r>
            <a:r>
              <a:rPr lang="en-US" dirty="0">
                <a:solidFill>
                  <a:schemeClr val="accent2"/>
                </a:solidFill>
              </a:rPr>
              <a:t>influence the economies</a:t>
            </a:r>
            <a:r>
              <a:rPr lang="en-US" dirty="0"/>
              <a:t> of various contemporary societies</a:t>
            </a:r>
            <a:endParaRPr lang="en-US" dirty="0">
              <a:solidFill>
                <a:schemeClr val="accent3"/>
              </a:solidFill>
            </a:endParaRPr>
          </a:p>
          <a:p>
            <a:pPr marL="914400" indent="-914400">
              <a:buNone/>
            </a:pPr>
            <a:r>
              <a:rPr lang="en-US" dirty="0"/>
              <a:t>6.21B </a:t>
            </a:r>
            <a:r>
              <a:rPr lang="en-US" dirty="0">
                <a:solidFill>
                  <a:schemeClr val="accent3"/>
                </a:solidFill>
              </a:rPr>
              <a:t>Analyze information by </a:t>
            </a:r>
            <a:r>
              <a:rPr lang="en-US" dirty="0"/>
              <a:t>sequencing, categorizing, identifying cause-and-effect relationships, comparing, contrasting, </a:t>
            </a:r>
            <a:r>
              <a:rPr lang="en-US" dirty="0">
                <a:solidFill>
                  <a:schemeClr val="accent3"/>
                </a:solidFill>
              </a:rPr>
              <a:t>finding the main idea, summarizing, </a:t>
            </a:r>
            <a:r>
              <a:rPr lang="en-US" dirty="0"/>
              <a:t>making generalizations and predictions, and drawing inferences and conclusions;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result for economic systems">
            <a:extLst>
              <a:ext uri="{FF2B5EF4-FFF2-40B4-BE49-F238E27FC236}">
                <a16:creationId xmlns="" xmlns:a16="http://schemas.microsoft.com/office/drawing/2014/main" id="{A108E6B3-375A-4783-8B37-DF0949B7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0178"/>
            <a:ext cx="2682050" cy="19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8F07BD25-F83C-410D-BADD-8927FB92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530401"/>
            <a:ext cx="11251790" cy="4978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are the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between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traditional, market, and command economies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b="1" u="sng" dirty="0"/>
              <a:t>Statement of Inquiry (SOI)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systems</a:t>
            </a:r>
            <a:r>
              <a:rPr lang="en-US" sz="2800" dirty="0"/>
              <a:t> allow people to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organize the production and distribution of goods and services.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125387"/>
            <a:ext cx="1279625" cy="1279625"/>
          </a:xfrm>
          <a:prstGeom prst="rect">
            <a:avLst/>
          </a:prstGeom>
        </p:spPr>
      </p:pic>
      <p:pic>
        <p:nvPicPr>
          <p:cNvPr id="1026" name="Picture 2" descr="Image result for economic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96" y="4069292"/>
            <a:ext cx="3241954" cy="24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B1B3D2-2B09-4D80-90A9-8208AB725B9C}"/>
              </a:ext>
            </a:extLst>
          </p:cNvPr>
          <p:cNvSpPr txBox="1"/>
          <p:nvPr/>
        </p:nvSpPr>
        <p:spPr>
          <a:xfrm>
            <a:off x="1009781" y="4576524"/>
            <a:ext cx="512599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Gill Sans Ultra Bold" panose="020B0A02020104020203" pitchFamily="34" charset="0"/>
              </a:rPr>
              <a:t>Approach to Learning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Gill Sans Ultra Bold" panose="020B0A02020104020203" pitchFamily="34" charset="0"/>
              </a:rPr>
              <a:t>Social: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Gill Sans Ultra Bold" panose="020B0A02020104020203" pitchFamily="34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928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</a:t>
            </a:r>
            <a:r>
              <a:rPr lang="en-US" b="1" dirty="0" smtClean="0"/>
              <a:t>Systems – 30 min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4FA598-918D-4C87-8812-A4448BB7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743" y="1828800"/>
            <a:ext cx="11119988" cy="42862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EBF61C-9C90-4D87-B2E8-47C79C76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8611"/>
            <a:ext cx="11582400" cy="50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4FA598-918D-4C87-8812-A4448BB7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743" y="1733654"/>
            <a:ext cx="11119988" cy="4286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Coding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E25321-C79B-4199-A0F1-D0A4F089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581128"/>
            <a:ext cx="3771900" cy="478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1AD51F-546A-437C-9FAF-604194186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4829"/>
            <a:ext cx="3936907" cy="468784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1D9F6491-BC82-4A7B-B29F-916FBAB0E163}"/>
              </a:ext>
            </a:extLst>
          </p:cNvPr>
          <p:cNvSpPr/>
          <p:nvPr/>
        </p:nvSpPr>
        <p:spPr>
          <a:xfrm>
            <a:off x="532702" y="2352277"/>
            <a:ext cx="33264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82A0896D-7F6C-451B-BC66-67C545F3ABA5}"/>
              </a:ext>
            </a:extLst>
          </p:cNvPr>
          <p:cNvSpPr/>
          <p:nvPr/>
        </p:nvSpPr>
        <p:spPr>
          <a:xfrm>
            <a:off x="532703" y="3790153"/>
            <a:ext cx="33264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79803CA9-0628-42B3-962A-F32D028C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5" b="90000" l="10000" r="90000">
                        <a14:foregroundMark x1="77778" y1="9362" x2="77778" y2="9362"/>
                        <a14:foregroundMark x1="75333" y1="5745" x2="75333" y2="5745"/>
                        <a14:foregroundMark x1="72222" y1="28511" x2="72222" y2="28511"/>
                        <a14:foregroundMark x1="52000" y1="90000" x2="5200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55" y="2136337"/>
            <a:ext cx="1359596" cy="14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28BA2C59-F1B0-4E94-A8DC-7BF5450D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9" b="96331" l="0" r="97462">
                        <a14:foregroundMark x1="20923" y1="29065" x2="20923" y2="29065"/>
                        <a14:foregroundMark x1="18615" y1="29496" x2="18154" y2="29496"/>
                        <a14:foregroundMark x1="17923" y1="15899" x2="16154" y2="6691"/>
                        <a14:foregroundMark x1="40923" y1="8417" x2="27385" y2="6475"/>
                        <a14:foregroundMark x1="29000" y1="2374" x2="37154" y2="2806"/>
                        <a14:foregroundMark x1="37154" y1="2806" x2="44154" y2="6187"/>
                        <a14:foregroundMark x1="44154" y1="6187" x2="44385" y2="6043"/>
                        <a14:foregroundMark x1="43692" y1="3022" x2="35462" y2="2158"/>
                        <a14:foregroundMark x1="4154" y1="7770" x2="0" y2="15683"/>
                        <a14:foregroundMark x1="0" y1="15683" x2="3692" y2="25396"/>
                        <a14:foregroundMark x1="8538" y1="40000" x2="13615" y2="53309"/>
                        <a14:foregroundMark x1="15231" y1="44101" x2="20462" y2="66475"/>
                        <a14:foregroundMark x1="20462" y1="71799" x2="12231" y2="94101"/>
                        <a14:foregroundMark x1="12231" y1="94101" x2="12231" y2="96331"/>
                        <a14:foregroundMark x1="74077" y1="38921" x2="79385" y2="29712"/>
                        <a14:foregroundMark x1="62769" y1="38273" x2="59615" y2="34604"/>
                        <a14:foregroundMark x1="57538" y1="31799" x2="55692" y2="28201"/>
                        <a14:foregroundMark x1="66462" y1="55036" x2="82615" y2="60576"/>
                        <a14:foregroundMark x1="82615" y1="60576" x2="83462" y2="60432"/>
                        <a14:foregroundMark x1="95692" y1="40000" x2="95692" y2="52662"/>
                        <a14:foregroundMark x1="89000" y1="30504" x2="93615" y2="34388"/>
                        <a14:foregroundMark x1="84846" y1="26475" x2="77769" y2="27770"/>
                        <a14:foregroundMark x1="63000" y1="57842" x2="65769" y2="60647"/>
                        <a14:foregroundMark x1="71077" y1="63669" x2="73154" y2="63885"/>
                        <a14:foregroundMark x1="97538" y1="55899" x2="94769" y2="61079"/>
                        <a14:foregroundMark x1="66462" y1="36331" x2="64615" y2="40432"/>
                        <a14:foregroundMark x1="25077" y1="1295" x2="28308" y2="1079"/>
                        <a14:foregroundMark x1="33846" y1="30504" x2="38692" y2="29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0" y="3598424"/>
            <a:ext cx="1213737" cy="12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20EEF3-E8A9-4A94-9388-D11153C21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686" y="1566049"/>
            <a:ext cx="7190158" cy="47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C520E0-99BB-4A4C-8380-51A9BB5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FD31F5-E8A9-4CA9-9A78-410711EA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02" y="1524000"/>
            <a:ext cx="11119988" cy="443860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is an </a:t>
            </a:r>
            <a:r>
              <a:rPr lang="en-US" b="1" dirty="0">
                <a:solidFill>
                  <a:schemeClr val="accent1"/>
                </a:solidFill>
              </a:rPr>
              <a:t>economic system?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dirty="0">
                <a:solidFill>
                  <a:schemeClr val="accent1"/>
                </a:solidFill>
              </a:rPr>
              <a:t>three questions </a:t>
            </a:r>
            <a:r>
              <a:rPr lang="en-US" dirty="0"/>
              <a:t>must</a:t>
            </a:r>
            <a:r>
              <a:rPr lang="en-US" b="1" dirty="0">
                <a:solidFill>
                  <a:schemeClr val="accent1"/>
                </a:solidFill>
              </a:rPr>
              <a:t> all economic systems answer?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b="1" dirty="0">
                <a:solidFill>
                  <a:schemeClr val="accent1"/>
                </a:solidFill>
              </a:rPr>
              <a:t>three types of economic systems?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Image result for turn and talk">
            <a:extLst>
              <a:ext uri="{FF2B5EF4-FFF2-40B4-BE49-F238E27FC236}">
                <a16:creationId xmlns="" xmlns:a16="http://schemas.microsoft.com/office/drawing/2014/main" id="{4783E7BF-C480-4703-A515-E0C973DB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5174127" cy="3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" id="{6945258E-0CAB-4CF5-BF31-E274D04121D0}" vid="{64C995A2-DADA-4316-A524-7C4F08087E4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</Template>
  <TotalTime>1971</TotalTime>
  <Words>777</Words>
  <Application>Microsoft Office PowerPoint</Application>
  <PresentationFormat>Widescreen</PresentationFormat>
  <Paragraphs>120</Paragraphs>
  <Slides>20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맑은 고딕</vt:lpstr>
      <vt:lpstr>Arial</vt:lpstr>
      <vt:lpstr>Calibri</vt:lpstr>
      <vt:lpstr>Corbel</vt:lpstr>
      <vt:lpstr>Gill Sans Ultra Bold</vt:lpstr>
      <vt:lpstr>KBPlanetEarth</vt:lpstr>
      <vt:lpstr>MV Boli</vt:lpstr>
      <vt:lpstr>Symbol</vt:lpstr>
      <vt:lpstr>Wingdings</vt:lpstr>
      <vt:lpstr>City</vt:lpstr>
      <vt:lpstr>Custom Design</vt:lpstr>
      <vt:lpstr>Depth</vt:lpstr>
      <vt:lpstr>DO NOW (10 min) 10/12 ESPN: Economic $ystems PG. 19-22</vt:lpstr>
      <vt:lpstr>DO NOW (15min) 10/12 ESPN: Economic $ystems PG. 19-22</vt:lpstr>
      <vt:lpstr>IB Reflection Stems</vt:lpstr>
      <vt:lpstr>QSSSR – 5 min</vt:lpstr>
      <vt:lpstr>Objectives</vt:lpstr>
      <vt:lpstr>Inquiry Question</vt:lpstr>
      <vt:lpstr>Economic Systems – 30 min</vt:lpstr>
      <vt:lpstr>Economic Systems</vt:lpstr>
      <vt:lpstr>Checkpoint</vt:lpstr>
      <vt:lpstr>Checkpoint</vt:lpstr>
      <vt:lpstr>Economic Systems</vt:lpstr>
      <vt:lpstr>Checkpoint</vt:lpstr>
      <vt:lpstr>Part III: Discussion Starter</vt:lpstr>
      <vt:lpstr>Inquiry Question</vt:lpstr>
      <vt:lpstr>ACES – Formal Writing</vt:lpstr>
      <vt:lpstr>ACES – Formal Writing</vt:lpstr>
      <vt:lpstr>ACES – Formal Writing</vt:lpstr>
      <vt:lpstr>ACES – Formal Writing</vt:lpstr>
      <vt:lpstr>Ready To Go?</vt:lpstr>
      <vt:lpstr>Exit Ticket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9/16-17 ESPN: Economic Systems pg. 17-18</dc:title>
  <dc:creator>owner</dc:creator>
  <cp:lastModifiedBy>Battiste, Tache M</cp:lastModifiedBy>
  <cp:revision>43</cp:revision>
  <dcterms:created xsi:type="dcterms:W3CDTF">2016-09-16T02:00:55Z</dcterms:created>
  <dcterms:modified xsi:type="dcterms:W3CDTF">2017-10-13T21:15:47Z</dcterms:modified>
</cp:coreProperties>
</file>