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1"/>
  </p:sldMasterIdLst>
  <p:notesMasterIdLst>
    <p:notesMasterId r:id="rId19"/>
  </p:notesMasterIdLst>
  <p:sldIdLst>
    <p:sldId id="258" r:id="rId2"/>
    <p:sldId id="262" r:id="rId3"/>
    <p:sldId id="259" r:id="rId4"/>
    <p:sldId id="260" r:id="rId5"/>
    <p:sldId id="271" r:id="rId6"/>
    <p:sldId id="257" r:id="rId7"/>
    <p:sldId id="261" r:id="rId8"/>
    <p:sldId id="280" r:id="rId9"/>
    <p:sldId id="283" r:id="rId10"/>
    <p:sldId id="284" r:id="rId11"/>
    <p:sldId id="285" r:id="rId12"/>
    <p:sldId id="263" r:id="rId13"/>
    <p:sldId id="272" r:id="rId14"/>
    <p:sldId id="273" r:id="rId15"/>
    <p:sldId id="267" r:id="rId16"/>
    <p:sldId id="274"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0"/>
  </p:normalViewPr>
  <p:slideViewPr>
    <p:cSldViewPr>
      <p:cViewPr varScale="1">
        <p:scale>
          <a:sx n="65" d="100"/>
          <a:sy n="65" d="100"/>
        </p:scale>
        <p:origin x="840" y="60"/>
      </p:cViewPr>
      <p:guideLst>
        <p:guide orient="horz" pos="2160"/>
        <p:guide pos="3840"/>
      </p:guideLst>
    </p:cSldViewPr>
  </p:slid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DA988-4D14-452D-8D3B-BCC23D0477AE}" type="datetimeFigureOut">
              <a:rPr lang="en-US" smtClean="0"/>
              <a:t>11/5/2017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0D576-036E-4F8F-96ED-75B52B64D939}" type="slidenum">
              <a:rPr lang="en-US" smtClean="0"/>
              <a:t>‹#›</a:t>
            </a:fld>
            <a:endParaRPr lang="en-US"/>
          </a:p>
        </p:txBody>
      </p:sp>
    </p:spTree>
    <p:extLst>
      <p:ext uri="{BB962C8B-B14F-4D97-AF65-F5344CB8AC3E}">
        <p14:creationId xmlns:p14="http://schemas.microsoft.com/office/powerpoint/2010/main" val="1377159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B0D576-036E-4F8F-96ED-75B52B64D939}" type="slidenum">
              <a:rPr lang="en-US" smtClean="0"/>
              <a:t>7</a:t>
            </a:fld>
            <a:endParaRPr lang="en-US"/>
          </a:p>
        </p:txBody>
      </p:sp>
    </p:spTree>
    <p:extLst>
      <p:ext uri="{BB962C8B-B14F-4D97-AF65-F5344CB8AC3E}">
        <p14:creationId xmlns:p14="http://schemas.microsoft.com/office/powerpoint/2010/main" val="281193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B0D576-036E-4F8F-96ED-75B52B64D939}" type="slidenum">
              <a:rPr lang="en-US" smtClean="0"/>
              <a:t>8</a:t>
            </a:fld>
            <a:endParaRPr lang="en-US"/>
          </a:p>
        </p:txBody>
      </p:sp>
    </p:spTree>
    <p:extLst>
      <p:ext uri="{BB962C8B-B14F-4D97-AF65-F5344CB8AC3E}">
        <p14:creationId xmlns:p14="http://schemas.microsoft.com/office/powerpoint/2010/main" val="279515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B0D576-036E-4F8F-96ED-75B52B64D939}" type="slidenum">
              <a:rPr lang="en-US" smtClean="0"/>
              <a:t>9</a:t>
            </a:fld>
            <a:endParaRPr lang="en-US"/>
          </a:p>
        </p:txBody>
      </p:sp>
    </p:spTree>
    <p:extLst>
      <p:ext uri="{BB962C8B-B14F-4D97-AF65-F5344CB8AC3E}">
        <p14:creationId xmlns:p14="http://schemas.microsoft.com/office/powerpoint/2010/main" val="659953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B0D576-036E-4F8F-96ED-75B52B64D939}" type="slidenum">
              <a:rPr lang="en-US" smtClean="0"/>
              <a:t>17</a:t>
            </a:fld>
            <a:endParaRPr lang="en-US"/>
          </a:p>
        </p:txBody>
      </p:sp>
    </p:spTree>
    <p:extLst>
      <p:ext uri="{BB962C8B-B14F-4D97-AF65-F5344CB8AC3E}">
        <p14:creationId xmlns:p14="http://schemas.microsoft.com/office/powerpoint/2010/main" val="18977326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4242B7-B8A4-463A-B44E-4121707B4C4C}"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FDF8A6AA-A2D1-45E9-AE52-163001B7DB55}" type="slidenum">
              <a:rPr lang="en-US" smtClean="0"/>
              <a:t>‹#›</a:t>
            </a:fld>
            <a:endParaRPr lang="en-US"/>
          </a:p>
        </p:txBody>
      </p:sp>
    </p:spTree>
    <p:extLst>
      <p:ext uri="{BB962C8B-B14F-4D97-AF65-F5344CB8AC3E}">
        <p14:creationId xmlns:p14="http://schemas.microsoft.com/office/powerpoint/2010/main" val="2254218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4242B7-B8A4-463A-B44E-4121707B4C4C}"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8A6AA-A2D1-45E9-AE52-163001B7DB55}" type="slidenum">
              <a:rPr lang="en-US" smtClean="0"/>
              <a:t>‹#›</a:t>
            </a:fld>
            <a:endParaRPr lang="en-US"/>
          </a:p>
        </p:txBody>
      </p:sp>
    </p:spTree>
    <p:extLst>
      <p:ext uri="{BB962C8B-B14F-4D97-AF65-F5344CB8AC3E}">
        <p14:creationId xmlns:p14="http://schemas.microsoft.com/office/powerpoint/2010/main" val="295175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4242B7-B8A4-463A-B44E-4121707B4C4C}"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8A6AA-A2D1-45E9-AE52-163001B7DB55}" type="slidenum">
              <a:rPr lang="en-US" smtClean="0"/>
              <a:t>‹#›</a:t>
            </a:fld>
            <a:endParaRPr lang="en-US"/>
          </a:p>
        </p:txBody>
      </p:sp>
    </p:spTree>
    <p:extLst>
      <p:ext uri="{BB962C8B-B14F-4D97-AF65-F5344CB8AC3E}">
        <p14:creationId xmlns:p14="http://schemas.microsoft.com/office/powerpoint/2010/main" val="319716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Baskerville Old Face" panose="02020602080505020303" pitchFamily="18" charset="0"/>
                <a:ea typeface="KBPlanetEarth" panose="02000603000000000000" pitchFamily="2"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b="0">
                <a:latin typeface="Calibri" panose="020F0502020204030204" pitchFamily="34" charset="0"/>
                <a:cs typeface="Calibri" panose="020F0502020204030204" pitchFamily="34" charset="0"/>
              </a:defRPr>
            </a:lvl1pPr>
            <a:lvl2pPr>
              <a:defRPr sz="2800" b="0">
                <a:latin typeface="Calibri" panose="020F0502020204030204" pitchFamily="34" charset="0"/>
                <a:cs typeface="Calibri" panose="020F0502020204030204" pitchFamily="34" charset="0"/>
              </a:defRPr>
            </a:lvl2pPr>
            <a:lvl3pPr>
              <a:defRPr sz="2400" b="0">
                <a:latin typeface="Calibri" panose="020F0502020204030204" pitchFamily="34" charset="0"/>
                <a:cs typeface="Calibri" panose="020F0502020204030204" pitchFamily="34" charset="0"/>
              </a:defRPr>
            </a:lvl3pPr>
            <a:lvl4pPr>
              <a:defRPr sz="2400" b="0">
                <a:latin typeface="Calibri" panose="020F0502020204030204" pitchFamily="34" charset="0"/>
                <a:cs typeface="Calibri" panose="020F0502020204030204" pitchFamily="34" charset="0"/>
              </a:defRPr>
            </a:lvl4pPr>
            <a:lvl5pPr>
              <a:defRPr sz="2400" b="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4242B7-B8A4-463A-B44E-4121707B4C4C}"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8A6AA-A2D1-45E9-AE52-163001B7DB55}" type="slidenum">
              <a:rPr lang="en-US" smtClean="0"/>
              <a:t>‹#›</a:t>
            </a:fld>
            <a:endParaRPr lang="en-US"/>
          </a:p>
        </p:txBody>
      </p:sp>
    </p:spTree>
    <p:extLst>
      <p:ext uri="{BB962C8B-B14F-4D97-AF65-F5344CB8AC3E}">
        <p14:creationId xmlns:p14="http://schemas.microsoft.com/office/powerpoint/2010/main" val="154810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A94242B7-B8A4-463A-B44E-4121707B4C4C}" type="datetimeFigureOut">
              <a:rPr lang="en-US" smtClean="0"/>
              <a:t>11/5/2017</a:t>
            </a:fld>
            <a:endParaRPr lang="en-US"/>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DF8A6AA-A2D1-45E9-AE52-163001B7DB55}" type="slidenum">
              <a:rPr lang="en-US" smtClean="0"/>
              <a:t>‹#›</a:t>
            </a:fld>
            <a:endParaRPr lang="en-US"/>
          </a:p>
        </p:txBody>
      </p:sp>
    </p:spTree>
    <p:extLst>
      <p:ext uri="{BB962C8B-B14F-4D97-AF65-F5344CB8AC3E}">
        <p14:creationId xmlns:p14="http://schemas.microsoft.com/office/powerpoint/2010/main" val="3913857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4242B7-B8A4-463A-B44E-4121707B4C4C}"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8A6AA-A2D1-45E9-AE52-163001B7DB55}" type="slidenum">
              <a:rPr lang="en-US" smtClean="0"/>
              <a:t>‹#›</a:t>
            </a:fld>
            <a:endParaRPr lang="en-US"/>
          </a:p>
        </p:txBody>
      </p:sp>
    </p:spTree>
    <p:extLst>
      <p:ext uri="{BB962C8B-B14F-4D97-AF65-F5344CB8AC3E}">
        <p14:creationId xmlns:p14="http://schemas.microsoft.com/office/powerpoint/2010/main" val="2079262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4242B7-B8A4-463A-B44E-4121707B4C4C}"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F8A6AA-A2D1-45E9-AE52-163001B7DB55}" type="slidenum">
              <a:rPr lang="en-US" smtClean="0"/>
              <a:t>‹#›</a:t>
            </a:fld>
            <a:endParaRPr lang="en-US"/>
          </a:p>
        </p:txBody>
      </p:sp>
    </p:spTree>
    <p:extLst>
      <p:ext uri="{BB962C8B-B14F-4D97-AF65-F5344CB8AC3E}">
        <p14:creationId xmlns:p14="http://schemas.microsoft.com/office/powerpoint/2010/main" val="386286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4242B7-B8A4-463A-B44E-4121707B4C4C}"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F8A6AA-A2D1-45E9-AE52-163001B7DB55}" type="slidenum">
              <a:rPr lang="en-US" smtClean="0"/>
              <a:t>‹#›</a:t>
            </a:fld>
            <a:endParaRPr lang="en-US"/>
          </a:p>
        </p:txBody>
      </p:sp>
    </p:spTree>
    <p:extLst>
      <p:ext uri="{BB962C8B-B14F-4D97-AF65-F5344CB8AC3E}">
        <p14:creationId xmlns:p14="http://schemas.microsoft.com/office/powerpoint/2010/main" val="2512498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242B7-B8A4-463A-B44E-4121707B4C4C}"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F8A6AA-A2D1-45E9-AE52-163001B7DB55}" type="slidenum">
              <a:rPr lang="en-US" smtClean="0"/>
              <a:t>‹#›</a:t>
            </a:fld>
            <a:endParaRPr lang="en-US"/>
          </a:p>
        </p:txBody>
      </p:sp>
    </p:spTree>
    <p:extLst>
      <p:ext uri="{BB962C8B-B14F-4D97-AF65-F5344CB8AC3E}">
        <p14:creationId xmlns:p14="http://schemas.microsoft.com/office/powerpoint/2010/main" val="4226640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94242B7-B8A4-463A-B44E-4121707B4C4C}"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DF8A6AA-A2D1-45E9-AE52-163001B7DB55}" type="slidenum">
              <a:rPr lang="en-US" smtClean="0"/>
              <a:t>‹#›</a:t>
            </a:fld>
            <a:endParaRPr lang="en-US"/>
          </a:p>
        </p:txBody>
      </p:sp>
    </p:spTree>
    <p:extLst>
      <p:ext uri="{BB962C8B-B14F-4D97-AF65-F5344CB8AC3E}">
        <p14:creationId xmlns:p14="http://schemas.microsoft.com/office/powerpoint/2010/main" val="46054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A94242B7-B8A4-463A-B44E-4121707B4C4C}" type="datetimeFigureOut">
              <a:rPr lang="en-US" smtClean="0"/>
              <a:t>11/5/2017</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DF8A6AA-A2D1-45E9-AE52-163001B7DB55}" type="slidenum">
              <a:rPr lang="en-US" smtClean="0"/>
              <a:t>‹#›</a:t>
            </a:fld>
            <a:endParaRPr lang="en-US"/>
          </a:p>
        </p:txBody>
      </p:sp>
    </p:spTree>
    <p:extLst>
      <p:ext uri="{BB962C8B-B14F-4D97-AF65-F5344CB8AC3E}">
        <p14:creationId xmlns:p14="http://schemas.microsoft.com/office/powerpoint/2010/main" val="150992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A94242B7-B8A4-463A-B44E-4121707B4C4C}" type="datetimeFigureOut">
              <a:rPr lang="en-US" smtClean="0"/>
              <a:t>11/5/2017</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DF8A6AA-A2D1-45E9-AE52-163001B7DB55}" type="slidenum">
              <a:rPr lang="en-US" smtClean="0"/>
              <a:t>‹#›</a:t>
            </a:fld>
            <a:endParaRPr lang="en-US"/>
          </a:p>
        </p:txBody>
      </p:sp>
    </p:spTree>
    <p:extLst>
      <p:ext uri="{BB962C8B-B14F-4D97-AF65-F5344CB8AC3E}">
        <p14:creationId xmlns:p14="http://schemas.microsoft.com/office/powerpoint/2010/main" val="3325087856"/>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HgdueqdZc_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8354"/>
            <a:ext cx="10058400" cy="1609344"/>
          </a:xfrm>
        </p:spPr>
        <p:txBody>
          <a:bodyPr/>
          <a:lstStyle/>
          <a:p>
            <a:r>
              <a:rPr lang="en-US" dirty="0"/>
              <a:t>Cultural Region (2 min)</a:t>
            </a:r>
          </a:p>
        </p:txBody>
      </p:sp>
      <p:sp>
        <p:nvSpPr>
          <p:cNvPr id="3" name="Content Placeholder 2"/>
          <p:cNvSpPr>
            <a:spLocks noGrp="1"/>
          </p:cNvSpPr>
          <p:nvPr>
            <p:ph idx="1"/>
          </p:nvPr>
        </p:nvSpPr>
        <p:spPr>
          <a:xfrm>
            <a:off x="838615" y="1524000"/>
            <a:ext cx="9752769" cy="4572000"/>
          </a:xfrm>
        </p:spPr>
        <p:txBody>
          <a:bodyPr>
            <a:normAutofit/>
          </a:bodyPr>
          <a:lstStyle/>
          <a:p>
            <a:pPr marL="582930" indent="-514350">
              <a:buFont typeface="+mj-lt"/>
              <a:buAutoNum type="arabicPeriod"/>
            </a:pPr>
            <a:r>
              <a:rPr lang="en-US" sz="2400" dirty="0">
                <a:solidFill>
                  <a:schemeClr val="accent4"/>
                </a:solidFill>
              </a:rPr>
              <a:t>Glue the world map </a:t>
            </a:r>
            <a:r>
              <a:rPr lang="en-US" sz="2400" dirty="0"/>
              <a:t>on the inside cover of your notebook</a:t>
            </a:r>
          </a:p>
          <a:p>
            <a:pPr marL="582930" indent="-514350">
              <a:buFont typeface="+mj-lt"/>
              <a:buAutoNum type="arabicPeriod"/>
            </a:pPr>
            <a:r>
              <a:rPr lang="en-US" sz="2400" dirty="0"/>
              <a:t>We will </a:t>
            </a:r>
            <a:r>
              <a:rPr lang="en-US" sz="2400" dirty="0">
                <a:solidFill>
                  <a:schemeClr val="accent3"/>
                </a:solidFill>
              </a:rPr>
              <a:t>color the regions</a:t>
            </a:r>
            <a:r>
              <a:rPr lang="en-US" sz="2400" dirty="0"/>
              <a:t> as we study them </a:t>
            </a:r>
            <a:r>
              <a:rPr lang="en-US" sz="2400" dirty="0">
                <a:solidFill>
                  <a:schemeClr val="accent3"/>
                </a:solidFill>
              </a:rPr>
              <a:t>throughout the year</a:t>
            </a:r>
            <a:r>
              <a:rPr lang="en-US" sz="2400" dirty="0"/>
              <a:t>.</a:t>
            </a:r>
          </a:p>
        </p:txBody>
      </p:sp>
      <p:pic>
        <p:nvPicPr>
          <p:cNvPr id="15" name="Picture 2" descr="Image result for world reg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667000"/>
            <a:ext cx="7161139" cy="355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170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examples of physical regions include: </a:t>
            </a:r>
          </a:p>
        </p:txBody>
      </p:sp>
      <p:sp>
        <p:nvSpPr>
          <p:cNvPr id="3" name="Content Placeholder 2"/>
          <p:cNvSpPr>
            <a:spLocks noGrp="1"/>
          </p:cNvSpPr>
          <p:nvPr>
            <p:ph idx="1"/>
          </p:nvPr>
        </p:nvSpPr>
        <p:spPr>
          <a:xfrm>
            <a:off x="304800" y="2121408"/>
            <a:ext cx="11430000" cy="4050792"/>
          </a:xfrm>
        </p:spPr>
        <p:txBody>
          <a:bodyPr/>
          <a:lstStyle/>
          <a:p>
            <a:pPr lvl="0"/>
            <a:r>
              <a:rPr lang="en-US" u="sng" dirty="0"/>
              <a:t>Geographic regions</a:t>
            </a:r>
            <a:r>
              <a:rPr lang="en-US" dirty="0"/>
              <a:t>—Texas’s Gulf Coastal Plains extend from the Atlantic Ocean to beyond the Rio Grande River.  Cities such as Corpus Christi, Galveston, and Houston lie within this region of the United States.</a:t>
            </a:r>
          </a:p>
          <a:p>
            <a:pPr lvl="0"/>
            <a:r>
              <a:rPr lang="en-US" u="sng" dirty="0"/>
              <a:t>Climate regions</a:t>
            </a:r>
            <a:r>
              <a:rPr lang="en-US" dirty="0"/>
              <a:t>—the Atlantic Region of Canada has a fairly humid (moist) continental climate.  A continental climate is a relatively dry climate with very hot summers and very cold winters.  </a:t>
            </a:r>
          </a:p>
          <a:p>
            <a:endParaRPr lang="en-US" dirty="0"/>
          </a:p>
        </p:txBody>
      </p:sp>
    </p:spTree>
    <p:extLst>
      <p:ext uri="{BB962C8B-B14F-4D97-AF65-F5344CB8AC3E}">
        <p14:creationId xmlns:p14="http://schemas.microsoft.com/office/powerpoint/2010/main" val="343115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examples of human/cultural regions include:</a:t>
            </a:r>
          </a:p>
        </p:txBody>
      </p:sp>
      <p:sp>
        <p:nvSpPr>
          <p:cNvPr id="3" name="Content Placeholder 2"/>
          <p:cNvSpPr>
            <a:spLocks noGrp="1"/>
          </p:cNvSpPr>
          <p:nvPr>
            <p:ph idx="1"/>
          </p:nvPr>
        </p:nvSpPr>
        <p:spPr>
          <a:xfrm>
            <a:off x="381000" y="2121408"/>
            <a:ext cx="11353800" cy="4050792"/>
          </a:xfrm>
        </p:spPr>
        <p:txBody>
          <a:bodyPr>
            <a:normAutofit fontScale="92500"/>
          </a:bodyPr>
          <a:lstStyle/>
          <a:p>
            <a:pPr marL="457200" lvl="0" indent="-457200"/>
            <a:r>
              <a:rPr lang="en-US" u="sng" dirty="0"/>
              <a:t>Religious regions</a:t>
            </a:r>
            <a:r>
              <a:rPr lang="en-US" i="1" dirty="0"/>
              <a:t>—</a:t>
            </a:r>
            <a:r>
              <a:rPr lang="en-US" dirty="0"/>
              <a:t>As of 2015, over 1.7 billion or about 23.4% of the world population are Muslims, or follow in the Islamic faith. By the percentage of the total population in a region, 91.2% of people living in the Middle East and North Africa consider themselves Muslim.</a:t>
            </a:r>
          </a:p>
          <a:p>
            <a:pPr marL="457200" lvl="0" indent="-457200"/>
            <a:r>
              <a:rPr lang="en-US" u="sng" dirty="0"/>
              <a:t>Economic regions</a:t>
            </a:r>
            <a:r>
              <a:rPr lang="en-US" i="1" dirty="0"/>
              <a:t> –</a:t>
            </a:r>
            <a:r>
              <a:rPr lang="en-US" dirty="0"/>
              <a:t>There are 13 countries that control 40 percent of oil production around the world and 73 percent of the world’s “proven” oil reserves. The majority of the countries are located between Africa and the Middle East and export, or sell, oil to other countries.</a:t>
            </a:r>
          </a:p>
          <a:p>
            <a:endParaRPr lang="en-US" dirty="0"/>
          </a:p>
        </p:txBody>
      </p:sp>
    </p:spTree>
    <p:extLst>
      <p:ext uri="{BB962C8B-B14F-4D97-AF65-F5344CB8AC3E}">
        <p14:creationId xmlns:p14="http://schemas.microsoft.com/office/powerpoint/2010/main" val="1986328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7829"/>
            <a:ext cx="11430000" cy="1609344"/>
          </a:xfrm>
        </p:spPr>
        <p:txBody>
          <a:bodyPr/>
          <a:lstStyle/>
          <a:p>
            <a:r>
              <a:rPr lang="en-US" dirty="0"/>
              <a:t>Checkpoint – 3 min</a:t>
            </a:r>
          </a:p>
        </p:txBody>
      </p:sp>
      <p:sp>
        <p:nvSpPr>
          <p:cNvPr id="3" name="Content Placeholder 2"/>
          <p:cNvSpPr>
            <a:spLocks noGrp="1"/>
          </p:cNvSpPr>
          <p:nvPr>
            <p:ph idx="1"/>
          </p:nvPr>
        </p:nvSpPr>
        <p:spPr>
          <a:xfrm>
            <a:off x="533400" y="1524000"/>
            <a:ext cx="11277600" cy="4572000"/>
          </a:xfrm>
        </p:spPr>
        <p:txBody>
          <a:bodyPr>
            <a:normAutofit/>
          </a:bodyPr>
          <a:lstStyle/>
          <a:p>
            <a:pPr marL="582930" indent="-514350">
              <a:buFont typeface="+mj-lt"/>
              <a:buAutoNum type="arabicPeriod"/>
            </a:pPr>
            <a:r>
              <a:rPr lang="en-US" sz="3600" dirty="0"/>
              <a:t>What are the </a:t>
            </a:r>
            <a:r>
              <a:rPr lang="en-US" sz="3600" b="1" dirty="0">
                <a:solidFill>
                  <a:schemeClr val="accent6">
                    <a:lumMod val="50000"/>
                  </a:schemeClr>
                </a:solidFill>
              </a:rPr>
              <a:t>2 categories </a:t>
            </a:r>
            <a:r>
              <a:rPr lang="en-US" sz="3600" dirty="0"/>
              <a:t>of regions?</a:t>
            </a:r>
          </a:p>
          <a:p>
            <a:pPr marL="582930" indent="-514350">
              <a:buFont typeface="+mj-lt"/>
              <a:buAutoNum type="arabicPeriod"/>
            </a:pPr>
            <a:r>
              <a:rPr lang="en-US" sz="3600" dirty="0"/>
              <a:t>Provide an </a:t>
            </a:r>
            <a:r>
              <a:rPr lang="en-US" sz="3600" b="1" dirty="0">
                <a:solidFill>
                  <a:schemeClr val="accent4">
                    <a:lumMod val="50000"/>
                  </a:schemeClr>
                </a:solidFill>
              </a:rPr>
              <a:t>example</a:t>
            </a:r>
            <a:r>
              <a:rPr lang="en-US" sz="3600" dirty="0"/>
              <a:t> of each region.</a:t>
            </a:r>
          </a:p>
          <a:p>
            <a:pPr marL="582930" indent="-514350">
              <a:buFont typeface="+mj-lt"/>
              <a:buAutoNum type="arabicPeriod"/>
            </a:pP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856" y="2895600"/>
            <a:ext cx="356235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Image result for check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52400"/>
            <a:ext cx="2209800" cy="2209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026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0E742-B86E-42C2-A8D3-D1C0853B1106}"/>
              </a:ext>
            </a:extLst>
          </p:cNvPr>
          <p:cNvSpPr>
            <a:spLocks noGrp="1"/>
          </p:cNvSpPr>
          <p:nvPr>
            <p:ph type="title"/>
          </p:nvPr>
        </p:nvSpPr>
        <p:spPr>
          <a:xfrm>
            <a:off x="361335" y="152400"/>
            <a:ext cx="10972800" cy="1609344"/>
          </a:xfrm>
        </p:spPr>
        <p:txBody>
          <a:bodyPr/>
          <a:lstStyle/>
          <a:p>
            <a:r>
              <a:rPr lang="en-US" dirty="0">
                <a:solidFill>
                  <a:schemeClr val="bg1"/>
                </a:solidFill>
              </a:rPr>
              <a:t>Card Sort: Silent Communication</a:t>
            </a:r>
          </a:p>
        </p:txBody>
      </p:sp>
      <p:graphicFrame>
        <p:nvGraphicFramePr>
          <p:cNvPr id="4" name="Content Placeholder 3">
            <a:extLst>
              <a:ext uri="{FF2B5EF4-FFF2-40B4-BE49-F238E27FC236}">
                <a16:creationId xmlns:a16="http://schemas.microsoft.com/office/drawing/2014/main" id="{E373215F-1A17-4CC7-8CE3-80C6420225BD}"/>
              </a:ext>
            </a:extLst>
          </p:cNvPr>
          <p:cNvGraphicFramePr>
            <a:graphicFrameLocks noGrp="1"/>
          </p:cNvGraphicFramePr>
          <p:nvPr>
            <p:ph idx="1"/>
            <p:extLst>
              <p:ext uri="{D42A27DB-BD31-4B8C-83A1-F6EECF244321}">
                <p14:modId xmlns:p14="http://schemas.microsoft.com/office/powerpoint/2010/main" val="2083187634"/>
              </p:ext>
            </p:extLst>
          </p:nvPr>
        </p:nvGraphicFramePr>
        <p:xfrm>
          <a:off x="390831" y="1370774"/>
          <a:ext cx="6238569" cy="1891538"/>
        </p:xfrm>
        <a:graphic>
          <a:graphicData uri="http://schemas.openxmlformats.org/drawingml/2006/table">
            <a:tbl>
              <a:tblPr firstRow="1" firstCol="1" bandRow="1">
                <a:tableStyleId>{775DCB02-9BB8-47FD-8907-85C794F793BA}</a:tableStyleId>
              </a:tblPr>
              <a:tblGrid>
                <a:gridCol w="2057400">
                  <a:extLst>
                    <a:ext uri="{9D8B030D-6E8A-4147-A177-3AD203B41FA5}">
                      <a16:colId xmlns:a16="http://schemas.microsoft.com/office/drawing/2014/main" val="1393868104"/>
                    </a:ext>
                  </a:extLst>
                </a:gridCol>
                <a:gridCol w="1981200">
                  <a:extLst>
                    <a:ext uri="{9D8B030D-6E8A-4147-A177-3AD203B41FA5}">
                      <a16:colId xmlns:a16="http://schemas.microsoft.com/office/drawing/2014/main" val="282470831"/>
                    </a:ext>
                  </a:extLst>
                </a:gridCol>
                <a:gridCol w="2199969">
                  <a:extLst>
                    <a:ext uri="{9D8B030D-6E8A-4147-A177-3AD203B41FA5}">
                      <a16:colId xmlns:a16="http://schemas.microsoft.com/office/drawing/2014/main" val="665183506"/>
                    </a:ext>
                  </a:extLst>
                </a:gridCol>
              </a:tblGrid>
              <a:tr h="802890">
                <a:tc>
                  <a:txBody>
                    <a:bodyPr/>
                    <a:lstStyle/>
                    <a:p>
                      <a:pPr marL="0" marR="0" algn="ctr">
                        <a:lnSpc>
                          <a:spcPct val="107000"/>
                        </a:lnSpc>
                        <a:spcBef>
                          <a:spcPts val="0"/>
                        </a:spcBef>
                        <a:spcAft>
                          <a:spcPts val="0"/>
                        </a:spcAft>
                      </a:pPr>
                      <a:r>
                        <a:rPr lang="en-US" sz="3200" dirty="0">
                          <a:solidFill>
                            <a:schemeClr val="tx1"/>
                          </a:solidFill>
                          <a:effectLst/>
                        </a:rPr>
                        <a:t>Picture</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06" marR="42206"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rPr>
                        <a:t>Location</a:t>
                      </a:r>
                      <a:endParaRPr lang="en-US" sz="1400" dirty="0">
                        <a:solidFill>
                          <a:schemeClr val="tx1"/>
                        </a:solidFill>
                        <a:effectLst/>
                      </a:endParaRPr>
                    </a:p>
                    <a:p>
                      <a:pPr marL="0" marR="0" algn="ctr">
                        <a:lnSpc>
                          <a:spcPct val="107000"/>
                        </a:lnSpc>
                        <a:spcBef>
                          <a:spcPts val="0"/>
                        </a:spcBef>
                        <a:spcAft>
                          <a:spcPts val="0"/>
                        </a:spcAft>
                      </a:pPr>
                      <a:r>
                        <a:rPr lang="en-US" sz="2000" dirty="0">
                          <a:solidFill>
                            <a:schemeClr val="tx1"/>
                          </a:solidFill>
                          <a:effectLst/>
                        </a:rPr>
                        <a:t>&amp;</a:t>
                      </a:r>
                      <a:endParaRPr lang="en-US" sz="1400" dirty="0">
                        <a:solidFill>
                          <a:schemeClr val="tx1"/>
                        </a:solidFill>
                        <a:effectLst/>
                      </a:endParaRPr>
                    </a:p>
                    <a:p>
                      <a:pPr marL="0" marR="0" algn="ctr">
                        <a:lnSpc>
                          <a:spcPct val="107000"/>
                        </a:lnSpc>
                        <a:spcBef>
                          <a:spcPts val="0"/>
                        </a:spcBef>
                        <a:spcAft>
                          <a:spcPts val="0"/>
                        </a:spcAft>
                      </a:pPr>
                      <a:r>
                        <a:rPr lang="en-US" sz="2000" dirty="0">
                          <a:solidFill>
                            <a:schemeClr val="tx1"/>
                          </a:solidFill>
                          <a:effectLst/>
                        </a:rPr>
                        <a:t>Description</a:t>
                      </a:r>
                      <a:endParaRPr lang="en-US" sz="900" dirty="0">
                        <a:solidFill>
                          <a:schemeClr val="tx1"/>
                        </a:solidFill>
                        <a:effectLst/>
                      </a:endParaRPr>
                    </a:p>
                  </a:txBody>
                  <a:tcPr marL="42206" marR="42206"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tx1"/>
                          </a:solidFill>
                          <a:effectLst/>
                        </a:rPr>
                        <a:t>Human/Cultural </a:t>
                      </a:r>
                      <a:endParaRPr lang="en-US" sz="12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or </a:t>
                      </a:r>
                      <a:endParaRPr lang="en-US" sz="12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Physical</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06" marR="42206"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059751"/>
                  </a:ext>
                </a:extLst>
              </a:tr>
              <a:tr h="802890">
                <a:tc>
                  <a:txBody>
                    <a:bodyPr/>
                    <a:lstStyle/>
                    <a:p>
                      <a:pPr marL="0" marR="0" algn="ctr">
                        <a:lnSpc>
                          <a:spcPct val="107000"/>
                        </a:lnSpc>
                        <a:spcBef>
                          <a:spcPts val="0"/>
                        </a:spcBef>
                        <a:spcAft>
                          <a:spcPts val="0"/>
                        </a:spcAft>
                      </a:pPr>
                      <a:r>
                        <a:rPr lang="en-US" sz="3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images</a:t>
                      </a:r>
                    </a:p>
                  </a:txBody>
                  <a:tcPr marL="42206" marR="42206"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4 descriptions</a:t>
                      </a:r>
                    </a:p>
                  </a:txBody>
                  <a:tcPr marL="42206" marR="42206"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 human</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 physical</a:t>
                      </a:r>
                    </a:p>
                  </a:txBody>
                  <a:tcPr marL="42206" marR="42206"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0308810"/>
                  </a:ext>
                </a:extLst>
              </a:tr>
            </a:tbl>
          </a:graphicData>
        </a:graphic>
      </p:graphicFrame>
      <p:pic>
        <p:nvPicPr>
          <p:cNvPr id="5" name="Picture 4">
            <a:extLst>
              <a:ext uri="{FF2B5EF4-FFF2-40B4-BE49-F238E27FC236}">
                <a16:creationId xmlns:a16="http://schemas.microsoft.com/office/drawing/2014/main" id="{6791121C-B687-4CE6-BD8E-286E635EE827}"/>
              </a:ext>
            </a:extLst>
          </p:cNvPr>
          <p:cNvPicPr>
            <a:picLocks noChangeAspect="1"/>
          </p:cNvPicPr>
          <p:nvPr/>
        </p:nvPicPr>
        <p:blipFill>
          <a:blip r:embed="rId2"/>
          <a:stretch>
            <a:fillRect/>
          </a:stretch>
        </p:blipFill>
        <p:spPr>
          <a:xfrm>
            <a:off x="6858000" y="1761744"/>
            <a:ext cx="5131931" cy="3853614"/>
          </a:xfrm>
          <a:prstGeom prst="rect">
            <a:avLst/>
          </a:prstGeom>
        </p:spPr>
      </p:pic>
      <p:pic>
        <p:nvPicPr>
          <p:cNvPr id="3074" name="Picture 2" descr="Image result for non verbal communication gif">
            <a:extLst>
              <a:ext uri="{FF2B5EF4-FFF2-40B4-BE49-F238E27FC236}">
                <a16:creationId xmlns:a16="http://schemas.microsoft.com/office/drawing/2014/main" id="{1CD4D809-27D9-4843-B2FC-D5E0FBA9F8C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352800"/>
            <a:ext cx="3378632"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056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E295A-4003-4F8A-8EC1-B6407B1DC4C8}"/>
              </a:ext>
            </a:extLst>
          </p:cNvPr>
          <p:cNvSpPr>
            <a:spLocks noGrp="1"/>
          </p:cNvSpPr>
          <p:nvPr>
            <p:ph type="title"/>
          </p:nvPr>
        </p:nvSpPr>
        <p:spPr>
          <a:xfrm>
            <a:off x="228600" y="219456"/>
            <a:ext cx="11353800" cy="1075944"/>
          </a:xfrm>
        </p:spPr>
        <p:txBody>
          <a:bodyPr>
            <a:normAutofit/>
          </a:bodyPr>
          <a:lstStyle/>
          <a:p>
            <a:r>
              <a:rPr lang="en-US" sz="5400" dirty="0"/>
              <a:t>Checkpoint - Reflection</a:t>
            </a:r>
          </a:p>
        </p:txBody>
      </p:sp>
      <p:sp>
        <p:nvSpPr>
          <p:cNvPr id="3" name="Content Placeholder 2">
            <a:extLst>
              <a:ext uri="{FF2B5EF4-FFF2-40B4-BE49-F238E27FC236}">
                <a16:creationId xmlns:a16="http://schemas.microsoft.com/office/drawing/2014/main" id="{A7882A51-17AF-4D0D-BB11-BDAAC5732402}"/>
              </a:ext>
            </a:extLst>
          </p:cNvPr>
          <p:cNvSpPr>
            <a:spLocks noGrp="1"/>
          </p:cNvSpPr>
          <p:nvPr>
            <p:ph idx="1"/>
          </p:nvPr>
        </p:nvSpPr>
        <p:spPr>
          <a:xfrm>
            <a:off x="218768" y="1143000"/>
            <a:ext cx="11739716" cy="4343400"/>
          </a:xfrm>
        </p:spPr>
        <p:txBody>
          <a:bodyPr/>
          <a:lstStyle/>
          <a:p>
            <a:pPr marL="514350" indent="-514350">
              <a:buFont typeface="+mj-lt"/>
              <a:buAutoNum type="arabicPeriod"/>
            </a:pPr>
            <a:r>
              <a:rPr lang="en-US" sz="2400" dirty="0"/>
              <a:t>Respond to the following question on </a:t>
            </a:r>
            <a:r>
              <a:rPr lang="en-US" sz="2400" b="1" dirty="0">
                <a:solidFill>
                  <a:schemeClr val="accent2">
                    <a:lumMod val="75000"/>
                  </a:schemeClr>
                </a:solidFill>
              </a:rPr>
              <a:t>page 10 </a:t>
            </a:r>
            <a:r>
              <a:rPr lang="en-US" sz="2400" dirty="0"/>
              <a:t>of your notebook.</a:t>
            </a:r>
          </a:p>
          <a:p>
            <a:pPr marL="0" indent="0">
              <a:buNone/>
            </a:pPr>
            <a:r>
              <a:rPr lang="en-US" sz="2800" b="1" dirty="0">
                <a:solidFill>
                  <a:schemeClr val="accent5">
                    <a:lumMod val="50000"/>
                  </a:schemeClr>
                </a:solidFill>
              </a:rPr>
              <a:t>Which physical and human geographic factors affect where people settle the most? Why? </a:t>
            </a:r>
          </a:p>
          <a:p>
            <a:pPr marL="0" indent="0">
              <a:buNone/>
            </a:pPr>
            <a:r>
              <a:rPr lang="en-US" sz="2800" b="1" i="1" dirty="0">
                <a:solidFill>
                  <a:schemeClr val="accent4">
                    <a:lumMod val="75000"/>
                  </a:schemeClr>
                </a:solidFill>
              </a:rPr>
              <a:t>The physical geographic factors that affect where people settle is… because…</a:t>
            </a:r>
          </a:p>
          <a:p>
            <a:pPr marL="514350" indent="-514350">
              <a:buFont typeface="+mj-lt"/>
              <a:buAutoNum type="arabicPeriod" startAt="2"/>
            </a:pPr>
            <a:r>
              <a:rPr lang="en-US" sz="2400" dirty="0"/>
              <a:t>Glue your graphic organizer to the </a:t>
            </a:r>
            <a:r>
              <a:rPr lang="en-US" sz="2400" b="1" dirty="0">
                <a:solidFill>
                  <a:schemeClr val="accent6">
                    <a:lumMod val="50000"/>
                  </a:schemeClr>
                </a:solidFill>
              </a:rPr>
              <a:t>BOTTOM HALF </a:t>
            </a:r>
            <a:r>
              <a:rPr lang="en-US" sz="2400" dirty="0"/>
              <a:t>of the reading (</a:t>
            </a:r>
            <a:r>
              <a:rPr lang="en-US" sz="2400" b="1" dirty="0">
                <a:solidFill>
                  <a:schemeClr val="accent6">
                    <a:lumMod val="50000"/>
                  </a:schemeClr>
                </a:solidFill>
              </a:rPr>
              <a:t>ON THE BLANK SIDE</a:t>
            </a:r>
            <a:r>
              <a:rPr lang="en-US" sz="2400" dirty="0"/>
              <a:t>)</a:t>
            </a:r>
          </a:p>
          <a:p>
            <a:pPr marL="514350" indent="-514350">
              <a:buFont typeface="+mj-lt"/>
              <a:buAutoNum type="arabicPeriod" startAt="2"/>
            </a:pPr>
            <a:r>
              <a:rPr lang="en-US" sz="2400" dirty="0"/>
              <a:t>Glue the reading to page 10.  </a:t>
            </a:r>
            <a:r>
              <a:rPr lang="en-US" sz="2800" b="1" dirty="0">
                <a:solidFill>
                  <a:schemeClr val="accent6">
                    <a:lumMod val="50000"/>
                  </a:schemeClr>
                </a:solidFill>
              </a:rPr>
              <a:t>NO GLUE ABUSE</a:t>
            </a:r>
            <a:r>
              <a:rPr lang="en-US" sz="2400" dirty="0"/>
              <a:t>!!!!</a:t>
            </a:r>
          </a:p>
          <a:p>
            <a:pPr marL="0" indent="0">
              <a:buNone/>
            </a:pPr>
            <a:endParaRPr lang="en-US" sz="2800" dirty="0"/>
          </a:p>
          <a:p>
            <a:pPr marL="0" indent="0">
              <a:buNone/>
            </a:pPr>
            <a:endParaRPr lang="en-US" dirty="0"/>
          </a:p>
        </p:txBody>
      </p:sp>
      <p:pic>
        <p:nvPicPr>
          <p:cNvPr id="5" name="Picture 4"/>
          <p:cNvPicPr>
            <a:picLocks noChangeAspect="1"/>
          </p:cNvPicPr>
          <p:nvPr/>
        </p:nvPicPr>
        <p:blipFill>
          <a:blip r:embed="rId2"/>
          <a:stretch>
            <a:fillRect/>
          </a:stretch>
        </p:blipFill>
        <p:spPr>
          <a:xfrm>
            <a:off x="3200400" y="4038600"/>
            <a:ext cx="5321710" cy="2660856"/>
          </a:xfrm>
          <a:prstGeom prst="rect">
            <a:avLst/>
          </a:prstGeom>
        </p:spPr>
      </p:pic>
    </p:spTree>
    <p:extLst>
      <p:ext uri="{BB962C8B-B14F-4D97-AF65-F5344CB8AC3E}">
        <p14:creationId xmlns:p14="http://schemas.microsoft.com/office/powerpoint/2010/main" val="2944677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1121664"/>
          </a:xfrm>
        </p:spPr>
        <p:txBody>
          <a:bodyPr>
            <a:normAutofit/>
          </a:bodyPr>
          <a:lstStyle/>
          <a:p>
            <a:r>
              <a:rPr lang="en-US" dirty="0"/>
              <a:t>Independent Practice – 25 min </a:t>
            </a:r>
          </a:p>
        </p:txBody>
      </p:sp>
      <p:sp>
        <p:nvSpPr>
          <p:cNvPr id="3" name="Content Placeholder 2"/>
          <p:cNvSpPr>
            <a:spLocks noGrp="1"/>
          </p:cNvSpPr>
          <p:nvPr>
            <p:ph idx="1"/>
          </p:nvPr>
        </p:nvSpPr>
        <p:spPr>
          <a:xfrm>
            <a:off x="457200" y="1426464"/>
            <a:ext cx="11277600" cy="4572000"/>
          </a:xfrm>
        </p:spPr>
        <p:txBody>
          <a:bodyPr>
            <a:normAutofit/>
          </a:bodyPr>
          <a:lstStyle/>
          <a:p>
            <a:pPr marL="582930" indent="-514350">
              <a:buClr>
                <a:schemeClr val="accent6">
                  <a:lumMod val="50000"/>
                </a:schemeClr>
              </a:buClr>
              <a:buFont typeface="+mj-lt"/>
              <a:buAutoNum type="arabicPeriod"/>
            </a:pPr>
            <a:r>
              <a:rPr lang="en-US" sz="2800" b="1" dirty="0">
                <a:solidFill>
                  <a:schemeClr val="accent5"/>
                </a:solidFill>
              </a:rPr>
              <a:t>Imagine</a:t>
            </a:r>
            <a:r>
              <a:rPr lang="en-US" sz="2800" dirty="0">
                <a:solidFill>
                  <a:schemeClr val="accent5"/>
                </a:solidFill>
              </a:rPr>
              <a:t> </a:t>
            </a:r>
            <a:r>
              <a:rPr lang="en-US" sz="2800" dirty="0"/>
              <a:t>that you are living in a different region of the world.  </a:t>
            </a:r>
          </a:p>
          <a:p>
            <a:pPr marL="582930" indent="-514350">
              <a:buClr>
                <a:schemeClr val="accent6">
                  <a:lumMod val="50000"/>
                </a:schemeClr>
              </a:buClr>
              <a:buFont typeface="+mj-lt"/>
              <a:buAutoNum type="arabicPeriod"/>
            </a:pPr>
            <a:r>
              <a:rPr lang="en-US" sz="2800" dirty="0"/>
              <a:t>Using your assigned image and your imagination, </a:t>
            </a:r>
            <a:r>
              <a:rPr lang="en-US" sz="2800" b="1" dirty="0">
                <a:solidFill>
                  <a:schemeClr val="accent5"/>
                </a:solidFill>
              </a:rPr>
              <a:t>answer the questions </a:t>
            </a:r>
            <a:r>
              <a:rPr lang="en-US" sz="2800" dirty="0"/>
              <a:t>on the handout</a:t>
            </a:r>
          </a:p>
          <a:p>
            <a:pPr marL="582930" indent="-514350">
              <a:buClr>
                <a:schemeClr val="accent6">
                  <a:lumMod val="50000"/>
                </a:schemeClr>
              </a:buClr>
              <a:buFont typeface="+mj-lt"/>
              <a:buAutoNum type="arabicPeriod"/>
            </a:pPr>
            <a:r>
              <a:rPr lang="en-US" sz="2800" b="1" dirty="0">
                <a:solidFill>
                  <a:schemeClr val="accent5"/>
                </a:solidFill>
              </a:rPr>
              <a:t>Create a journal entry </a:t>
            </a:r>
            <a:r>
              <a:rPr lang="en-US" sz="2800" dirty="0"/>
              <a:t>detailing your life and daily activities in the region.</a:t>
            </a:r>
          </a:p>
          <a:p>
            <a:pPr marL="68580" indent="0">
              <a:buClr>
                <a:schemeClr val="accent6">
                  <a:lumMod val="50000"/>
                </a:schemeClr>
              </a:buClr>
              <a:buNone/>
            </a:pPr>
            <a:endParaRPr lang="en-US" sz="2800" dirty="0"/>
          </a:p>
        </p:txBody>
      </p:sp>
      <p:pic>
        <p:nvPicPr>
          <p:cNvPr id="4" name="Picture 3"/>
          <p:cNvPicPr>
            <a:picLocks noChangeAspect="1"/>
          </p:cNvPicPr>
          <p:nvPr/>
        </p:nvPicPr>
        <p:blipFill>
          <a:blip r:embed="rId2"/>
          <a:stretch>
            <a:fillRect/>
          </a:stretch>
        </p:blipFill>
        <p:spPr>
          <a:xfrm>
            <a:off x="8536858" y="4356910"/>
            <a:ext cx="3362325" cy="2278499"/>
          </a:xfrm>
          <a:prstGeom prst="rect">
            <a:avLst/>
          </a:prstGeom>
        </p:spPr>
      </p:pic>
      <p:pic>
        <p:nvPicPr>
          <p:cNvPr id="5" name="Picture 4"/>
          <p:cNvPicPr>
            <a:picLocks noChangeAspect="1"/>
          </p:cNvPicPr>
          <p:nvPr/>
        </p:nvPicPr>
        <p:blipFill rotWithShape="1">
          <a:blip r:embed="rId3"/>
          <a:srcRect t="6528" b="6012"/>
          <a:stretch/>
        </p:blipFill>
        <p:spPr>
          <a:xfrm>
            <a:off x="2895600" y="3886200"/>
            <a:ext cx="3952875" cy="2590800"/>
          </a:xfrm>
          <a:prstGeom prst="rect">
            <a:avLst/>
          </a:prstGeom>
        </p:spPr>
      </p:pic>
      <p:cxnSp>
        <p:nvCxnSpPr>
          <p:cNvPr id="7" name="Straight Arrow Connector 6"/>
          <p:cNvCxnSpPr/>
          <p:nvPr/>
        </p:nvCxnSpPr>
        <p:spPr>
          <a:xfrm>
            <a:off x="6848475" y="5334000"/>
            <a:ext cx="2143125"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282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B08BD7-8C39-403C-8C3F-0B07CD576E5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400" y="88195"/>
            <a:ext cx="6400800" cy="3417005"/>
          </a:xfrm>
          <a:prstGeom prst="rect">
            <a:avLst/>
          </a:prstGeom>
          <a:noFill/>
          <a:ln>
            <a:noFill/>
          </a:ln>
        </p:spPr>
      </p:pic>
      <p:pic>
        <p:nvPicPr>
          <p:cNvPr id="6" name="Picture 5" descr="Image result for jakarta indonesia population homes">
            <a:extLst>
              <a:ext uri="{FF2B5EF4-FFF2-40B4-BE49-F238E27FC236}">
                <a16:creationId xmlns:a16="http://schemas.microsoft.com/office/drawing/2014/main" id="{F803FD7A-93F3-41B1-A886-82C5A9F9F12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505200"/>
            <a:ext cx="6019800" cy="3276600"/>
          </a:xfrm>
          <a:prstGeom prst="rect">
            <a:avLst/>
          </a:prstGeom>
          <a:noFill/>
          <a:ln>
            <a:solidFill>
              <a:schemeClr val="tx1"/>
            </a:solidFill>
          </a:ln>
        </p:spPr>
      </p:pic>
      <p:sp>
        <p:nvSpPr>
          <p:cNvPr id="3" name="TextBox 2"/>
          <p:cNvSpPr txBox="1"/>
          <p:nvPr/>
        </p:nvSpPr>
        <p:spPr>
          <a:xfrm>
            <a:off x="181897" y="3738200"/>
            <a:ext cx="5715000" cy="2800767"/>
          </a:xfrm>
          <a:prstGeom prst="rect">
            <a:avLst/>
          </a:prstGeom>
          <a:noFill/>
        </p:spPr>
        <p:txBody>
          <a:bodyPr wrap="square" rtlCol="0">
            <a:spAutoFit/>
          </a:bodyPr>
          <a:lstStyle/>
          <a:p>
            <a:r>
              <a:rPr lang="en-US" sz="2200" dirty="0"/>
              <a:t>Dear Diary,  </a:t>
            </a:r>
          </a:p>
          <a:p>
            <a:r>
              <a:rPr lang="en-US" sz="2200" dirty="0"/>
              <a:t>I made a few extra dollars offering </a:t>
            </a:r>
            <a:r>
              <a:rPr lang="en-US" sz="2200" b="1" dirty="0"/>
              <a:t>boat rides </a:t>
            </a:r>
            <a:r>
              <a:rPr lang="en-US" sz="2200" dirty="0"/>
              <a:t>up and down the </a:t>
            </a:r>
            <a:r>
              <a:rPr lang="en-US" sz="2200" b="1" dirty="0"/>
              <a:t>river</a:t>
            </a:r>
            <a:r>
              <a:rPr lang="en-US" sz="2200" dirty="0"/>
              <a:t>.  The </a:t>
            </a:r>
            <a:r>
              <a:rPr lang="en-US" sz="2200" b="1" dirty="0"/>
              <a:t>fish</a:t>
            </a:r>
            <a:r>
              <a:rPr lang="en-US" sz="2200" dirty="0"/>
              <a:t> weren’t biting much today.  Maybe they will be hungry tomorrow.  I need to collect an extra bucket of </a:t>
            </a:r>
            <a:r>
              <a:rPr lang="en-US" sz="2200" b="1" dirty="0"/>
              <a:t>water from the river</a:t>
            </a:r>
            <a:r>
              <a:rPr lang="en-US" sz="2200" dirty="0"/>
              <a:t> for the soup tonight.  If we boil the water, it will be safe to </a:t>
            </a:r>
            <a:r>
              <a:rPr lang="en-US" sz="2200" b="1" dirty="0"/>
              <a:t>drink</a:t>
            </a:r>
            <a:r>
              <a:rPr lang="en-US" sz="2200" dirty="0"/>
              <a:t>.</a:t>
            </a:r>
          </a:p>
        </p:txBody>
      </p:sp>
      <p:sp>
        <p:nvSpPr>
          <p:cNvPr id="7" name="TextBox 6">
            <a:extLst>
              <a:ext uri="{FF2B5EF4-FFF2-40B4-BE49-F238E27FC236}">
                <a16:creationId xmlns:a16="http://schemas.microsoft.com/office/drawing/2014/main" id="{731ADE3D-A145-4A38-9351-24E5FD503A2D}"/>
              </a:ext>
            </a:extLst>
          </p:cNvPr>
          <p:cNvSpPr txBox="1"/>
          <p:nvPr/>
        </p:nvSpPr>
        <p:spPr>
          <a:xfrm>
            <a:off x="6789174" y="304800"/>
            <a:ext cx="5181600" cy="2677656"/>
          </a:xfrm>
          <a:prstGeom prst="rect">
            <a:avLst/>
          </a:prstGeom>
          <a:noFill/>
        </p:spPr>
        <p:txBody>
          <a:bodyPr wrap="square" rtlCol="0">
            <a:spAutoFit/>
          </a:bodyPr>
          <a:lstStyle/>
          <a:p>
            <a:r>
              <a:rPr lang="en-US" sz="2400" dirty="0"/>
              <a:t>Dear Diary,  </a:t>
            </a:r>
          </a:p>
          <a:p>
            <a:r>
              <a:rPr lang="en-US" sz="2400" dirty="0"/>
              <a:t>It was </a:t>
            </a:r>
            <a:r>
              <a:rPr lang="en-US" sz="2400" b="1" dirty="0"/>
              <a:t>hard driving </a:t>
            </a:r>
            <a:r>
              <a:rPr lang="en-US" sz="2400" dirty="0"/>
              <a:t>to the </a:t>
            </a:r>
            <a:r>
              <a:rPr lang="en-US" sz="2400" b="1" dirty="0"/>
              <a:t>office</a:t>
            </a:r>
            <a:r>
              <a:rPr lang="en-US" sz="2400" dirty="0"/>
              <a:t> in the </a:t>
            </a:r>
            <a:r>
              <a:rPr lang="en-US" sz="2400" b="1" dirty="0"/>
              <a:t>snow</a:t>
            </a:r>
            <a:r>
              <a:rPr lang="en-US" sz="2400" dirty="0"/>
              <a:t>, but I made it safely.  I can’t wait to play </a:t>
            </a:r>
            <a:r>
              <a:rPr lang="en-US" sz="2400" b="1" dirty="0"/>
              <a:t>ice hockey </a:t>
            </a:r>
            <a:r>
              <a:rPr lang="en-US" sz="2400" dirty="0"/>
              <a:t>this weekend with the club.  On Sunday, I’ll </a:t>
            </a:r>
            <a:r>
              <a:rPr lang="en-US" sz="2400" b="1" dirty="0"/>
              <a:t>build snowmen </a:t>
            </a:r>
            <a:r>
              <a:rPr lang="en-US" sz="2400" dirty="0"/>
              <a:t>with the neighborhood kids.</a:t>
            </a:r>
          </a:p>
        </p:txBody>
      </p:sp>
    </p:spTree>
    <p:extLst>
      <p:ext uri="{BB962C8B-B14F-4D97-AF65-F5344CB8AC3E}">
        <p14:creationId xmlns:p14="http://schemas.microsoft.com/office/powerpoint/2010/main" val="360060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478" y="152400"/>
            <a:ext cx="7772400" cy="1143000"/>
          </a:xfrm>
        </p:spPr>
        <p:txBody>
          <a:bodyPr>
            <a:normAutofit/>
          </a:bodyPr>
          <a:lstStyle/>
          <a:p>
            <a:r>
              <a:rPr lang="en-US" sz="3600" dirty="0"/>
              <a:t>Exit Ticket </a:t>
            </a:r>
            <a:br>
              <a:rPr lang="en-US" sz="3600" dirty="0"/>
            </a:br>
            <a:r>
              <a:rPr lang="en-US" sz="3600" dirty="0"/>
              <a:t>7 min</a:t>
            </a:r>
          </a:p>
        </p:txBody>
      </p:sp>
      <p:pic>
        <p:nvPicPr>
          <p:cNvPr id="7170" name="Picture 2" descr="Image result for exit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581400"/>
            <a:ext cx="2991678" cy="32766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quiet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1" y="1295400"/>
            <a:ext cx="2345817" cy="24955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working student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639" y="609601"/>
            <a:ext cx="2590800" cy="289560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plickers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5725" y="4250596"/>
            <a:ext cx="3323717" cy="249278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urved Connector 4"/>
          <p:cNvCxnSpPr/>
          <p:nvPr/>
        </p:nvCxnSpPr>
        <p:spPr>
          <a:xfrm rot="5400000">
            <a:off x="5443008" y="4005797"/>
            <a:ext cx="1991789" cy="990599"/>
          </a:xfrm>
          <a:prstGeom prst="curvedConnector3">
            <a:avLst/>
          </a:prstGeom>
          <a:ln w="76200">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7172" idx="3"/>
          </p:cNvCxnSpPr>
          <p:nvPr/>
        </p:nvCxnSpPr>
        <p:spPr>
          <a:xfrm>
            <a:off x="4860417" y="2543176"/>
            <a:ext cx="1587500" cy="1"/>
          </a:xfrm>
          <a:prstGeom prst="straightConnector1">
            <a:avLst/>
          </a:prstGeom>
          <a:ln w="76200">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flipV="1">
            <a:off x="5943603" y="5943600"/>
            <a:ext cx="1724437" cy="533400"/>
          </a:xfrm>
          <a:prstGeom prst="straightConnector1">
            <a:avLst/>
          </a:prstGeom>
          <a:ln w="7620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812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174"/>
                                        </p:tgtEl>
                                        <p:attrNameLst>
                                          <p:attrName>style.visibility</p:attrName>
                                        </p:attrNameLst>
                                      </p:cBhvr>
                                      <p:to>
                                        <p:strVal val="visible"/>
                                      </p:to>
                                    </p:set>
                                    <p:animEffect transition="in" filter="fade">
                                      <p:cBhvr>
                                        <p:cTn id="16" dur="500"/>
                                        <p:tgtEl>
                                          <p:spTgt spid="71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176"/>
                                        </p:tgtEl>
                                        <p:attrNameLst>
                                          <p:attrName>style.visibility</p:attrName>
                                        </p:attrNameLst>
                                      </p:cBhvr>
                                      <p:to>
                                        <p:strVal val="visible"/>
                                      </p:to>
                                    </p:set>
                                    <p:animEffect transition="in" filter="fade">
                                      <p:cBhvr>
                                        <p:cTn id="26" dur="500"/>
                                        <p:tgtEl>
                                          <p:spTgt spid="717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170"/>
                                        </p:tgtEl>
                                        <p:attrNameLst>
                                          <p:attrName>style.visibility</p:attrName>
                                        </p:attrNameLst>
                                      </p:cBhvr>
                                      <p:to>
                                        <p:strVal val="visible"/>
                                      </p:to>
                                    </p:set>
                                    <p:animEffect transition="in" filter="fade">
                                      <p:cBhvr>
                                        <p:cTn id="36"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531"/>
            <a:ext cx="10058400" cy="1609344"/>
          </a:xfrm>
        </p:spPr>
        <p:txBody>
          <a:bodyPr/>
          <a:lstStyle/>
          <a:p>
            <a:r>
              <a:rPr lang="en-US" dirty="0"/>
              <a:t>Regions of Study </a:t>
            </a:r>
          </a:p>
        </p:txBody>
      </p:sp>
      <p:sp>
        <p:nvSpPr>
          <p:cNvPr id="3" name="Content Placeholder 2"/>
          <p:cNvSpPr>
            <a:spLocks noGrp="1"/>
          </p:cNvSpPr>
          <p:nvPr>
            <p:ph idx="1"/>
          </p:nvPr>
        </p:nvSpPr>
        <p:spPr>
          <a:xfrm>
            <a:off x="717755" y="1447800"/>
            <a:ext cx="7772400" cy="4907760"/>
          </a:xfrm>
        </p:spPr>
        <p:txBody>
          <a:bodyPr>
            <a:normAutofit/>
          </a:bodyPr>
          <a:lstStyle/>
          <a:p>
            <a:pPr marL="582930" indent="-514350">
              <a:buFont typeface="+mj-lt"/>
              <a:buAutoNum type="arabicPeriod"/>
            </a:pPr>
            <a:r>
              <a:rPr lang="en-US" sz="2800" dirty="0">
                <a:solidFill>
                  <a:schemeClr val="accent2"/>
                </a:solidFill>
              </a:rPr>
              <a:t>SW Asia &amp; North Africa</a:t>
            </a:r>
          </a:p>
          <a:p>
            <a:pPr marL="582930" indent="-514350">
              <a:buFont typeface="+mj-lt"/>
              <a:buAutoNum type="arabicPeriod"/>
            </a:pPr>
            <a:r>
              <a:rPr lang="en-US" sz="2800" dirty="0">
                <a:solidFill>
                  <a:schemeClr val="accent3"/>
                </a:solidFill>
              </a:rPr>
              <a:t>Sub-Saharan Africa</a:t>
            </a:r>
          </a:p>
          <a:p>
            <a:pPr marL="582930" indent="-514350">
              <a:buFont typeface="+mj-lt"/>
              <a:buAutoNum type="arabicPeriod"/>
            </a:pPr>
            <a:r>
              <a:rPr lang="en-US" sz="2800" dirty="0">
                <a:solidFill>
                  <a:schemeClr val="accent1"/>
                </a:solidFill>
              </a:rPr>
              <a:t>South/Southeast Asia</a:t>
            </a:r>
          </a:p>
          <a:p>
            <a:pPr marL="582930" indent="-514350">
              <a:buFont typeface="+mj-lt"/>
              <a:buAutoNum type="arabicPeriod"/>
            </a:pPr>
            <a:r>
              <a:rPr lang="en-US" sz="2800" dirty="0">
                <a:solidFill>
                  <a:schemeClr val="accent4"/>
                </a:solidFill>
              </a:rPr>
              <a:t>East Asia</a:t>
            </a:r>
          </a:p>
          <a:p>
            <a:pPr marL="582930" indent="-514350">
              <a:buFont typeface="+mj-lt"/>
              <a:buAutoNum type="arabicPeriod"/>
            </a:pPr>
            <a:r>
              <a:rPr lang="en-US" sz="2800" dirty="0">
                <a:solidFill>
                  <a:schemeClr val="accent2"/>
                </a:solidFill>
              </a:rPr>
              <a:t>Europe</a:t>
            </a:r>
          </a:p>
          <a:p>
            <a:pPr marL="582930" indent="-514350">
              <a:buFont typeface="+mj-lt"/>
              <a:buAutoNum type="arabicPeriod"/>
            </a:pPr>
            <a:r>
              <a:rPr lang="en-US" sz="2800" dirty="0">
                <a:solidFill>
                  <a:schemeClr val="accent3"/>
                </a:solidFill>
              </a:rPr>
              <a:t>Russia &amp; the Eurasian Republics</a:t>
            </a:r>
          </a:p>
          <a:p>
            <a:pPr marL="582930" indent="-514350">
              <a:buFont typeface="+mj-lt"/>
              <a:buAutoNum type="arabicPeriod"/>
            </a:pPr>
            <a:r>
              <a:rPr lang="en-US" sz="2800" dirty="0">
                <a:solidFill>
                  <a:schemeClr val="accent1"/>
                </a:solidFill>
              </a:rPr>
              <a:t>North America &amp; the Caribbean</a:t>
            </a:r>
          </a:p>
          <a:p>
            <a:pPr marL="582930" indent="-514350">
              <a:buFont typeface="+mj-lt"/>
              <a:buAutoNum type="arabicPeriod"/>
            </a:pPr>
            <a:r>
              <a:rPr lang="en-US" sz="2800" dirty="0">
                <a:solidFill>
                  <a:schemeClr val="accent4"/>
                </a:solidFill>
              </a:rPr>
              <a:t>South America</a:t>
            </a:r>
          </a:p>
        </p:txBody>
      </p:sp>
      <p:pic>
        <p:nvPicPr>
          <p:cNvPr id="8194" name="Picture 2" descr="Image result for world reg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219200"/>
            <a:ext cx="5269690" cy="2825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10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5488"/>
            <a:ext cx="10058400" cy="1075944"/>
          </a:xfrm>
        </p:spPr>
        <p:txBody>
          <a:bodyPr>
            <a:normAutofit/>
          </a:bodyPr>
          <a:lstStyle/>
          <a:p>
            <a:r>
              <a:rPr lang="en-US" sz="4400" b="1" dirty="0"/>
              <a:t>Objectives (3 min)</a:t>
            </a:r>
          </a:p>
        </p:txBody>
      </p:sp>
      <p:sp>
        <p:nvSpPr>
          <p:cNvPr id="3" name="Content Placeholder 2"/>
          <p:cNvSpPr>
            <a:spLocks noGrp="1"/>
          </p:cNvSpPr>
          <p:nvPr>
            <p:ph idx="1"/>
          </p:nvPr>
        </p:nvSpPr>
        <p:spPr>
          <a:xfrm>
            <a:off x="457200" y="1371600"/>
            <a:ext cx="11201400" cy="4800600"/>
          </a:xfrm>
        </p:spPr>
        <p:txBody>
          <a:bodyPr>
            <a:normAutofit fontScale="92500"/>
          </a:bodyPr>
          <a:lstStyle/>
          <a:p>
            <a:pPr marL="68580" indent="0">
              <a:buNone/>
            </a:pPr>
            <a:r>
              <a:rPr lang="en-US" sz="3600" b="1" dirty="0"/>
              <a:t>6.3A</a:t>
            </a:r>
            <a:r>
              <a:rPr lang="en-US" sz="3600" dirty="0"/>
              <a:t> </a:t>
            </a:r>
            <a:r>
              <a:rPr lang="en-US" sz="3600" b="1" dirty="0">
                <a:solidFill>
                  <a:schemeClr val="accent4">
                    <a:lumMod val="75000"/>
                  </a:schemeClr>
                </a:solidFill>
              </a:rPr>
              <a:t>Pose and answer geographic questions, </a:t>
            </a:r>
            <a:r>
              <a:rPr lang="en-US" sz="3600" dirty="0"/>
              <a:t>including: Where is it located? Why is it there? What is significant about its location? How is its location related to the location of other people, places, and environments?</a:t>
            </a:r>
          </a:p>
          <a:p>
            <a:pPr marL="68580" indent="0">
              <a:buNone/>
            </a:pPr>
            <a:r>
              <a:rPr lang="en-US" sz="3600" b="1" dirty="0"/>
              <a:t>6.4B </a:t>
            </a:r>
            <a:r>
              <a:rPr lang="en-US" sz="3600" b="1" dirty="0">
                <a:solidFill>
                  <a:schemeClr val="accent6">
                    <a:lumMod val="75000"/>
                  </a:schemeClr>
                </a:solidFill>
              </a:rPr>
              <a:t>Identify and explain the geographic factors responsible for patterns of population </a:t>
            </a:r>
            <a:r>
              <a:rPr lang="en-US" sz="3600" dirty="0"/>
              <a:t>in places and regions.</a:t>
            </a:r>
          </a:p>
          <a:p>
            <a:pPr marL="68580" indent="0">
              <a:buNone/>
            </a:pPr>
            <a:r>
              <a:rPr lang="en-US" b="1" dirty="0"/>
              <a:t>6.21B</a:t>
            </a:r>
            <a:r>
              <a:rPr lang="en-US" dirty="0"/>
              <a:t> </a:t>
            </a:r>
            <a:r>
              <a:rPr lang="en-US" b="1" dirty="0">
                <a:solidFill>
                  <a:schemeClr val="accent5">
                    <a:lumMod val="50000"/>
                  </a:schemeClr>
                </a:solidFill>
              </a:rPr>
              <a:t>Analyze information by </a:t>
            </a:r>
            <a:r>
              <a:rPr lang="en-US" dirty="0"/>
              <a:t>sequencing, </a:t>
            </a:r>
            <a:r>
              <a:rPr lang="en-US" b="1" dirty="0">
                <a:solidFill>
                  <a:schemeClr val="accent5">
                    <a:lumMod val="50000"/>
                  </a:schemeClr>
                </a:solidFill>
              </a:rPr>
              <a:t>categorizing</a:t>
            </a:r>
            <a:r>
              <a:rPr lang="en-US" dirty="0"/>
              <a:t>, identifying cause-and-effect relationships, comparing, contrasting, finding the main idea, summarizing, making generalizations and predictions, and </a:t>
            </a:r>
            <a:r>
              <a:rPr lang="en-US" b="1" dirty="0">
                <a:solidFill>
                  <a:schemeClr val="accent5">
                    <a:lumMod val="50000"/>
                  </a:schemeClr>
                </a:solidFill>
              </a:rPr>
              <a:t>drawing inferences and conclusions</a:t>
            </a:r>
          </a:p>
          <a:p>
            <a:pPr marL="68580" indent="0">
              <a:buNone/>
            </a:pPr>
            <a:endParaRPr lang="en-US" sz="3600" dirty="0"/>
          </a:p>
          <a:p>
            <a:pPr marL="68580" indent="0">
              <a:buNone/>
            </a:pPr>
            <a:endParaRPr lang="en-US" sz="3600" dirty="0"/>
          </a:p>
        </p:txBody>
      </p:sp>
    </p:spTree>
    <p:extLst>
      <p:ext uri="{BB962C8B-B14F-4D97-AF65-F5344CB8AC3E}">
        <p14:creationId xmlns:p14="http://schemas.microsoft.com/office/powerpoint/2010/main" val="29146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11506200" cy="1752600"/>
          </a:xfrm>
        </p:spPr>
        <p:txBody>
          <a:bodyPr>
            <a:normAutofit/>
          </a:bodyPr>
          <a:lstStyle/>
          <a:p>
            <a:pPr algn="ctr"/>
            <a:r>
              <a:rPr lang="en-US" sz="7200" dirty="0">
                <a:effectLst>
                  <a:glow rad="228600">
                    <a:schemeClr val="accent4">
                      <a:lumMod val="50000"/>
                      <a:alpha val="40000"/>
                    </a:schemeClr>
                  </a:glow>
                </a:effectLst>
              </a:rPr>
              <a:t>Inquiry Question </a:t>
            </a:r>
            <a:br>
              <a:rPr lang="en-US" sz="7200" dirty="0">
                <a:effectLst>
                  <a:glow rad="228600">
                    <a:schemeClr val="accent4">
                      <a:lumMod val="50000"/>
                      <a:alpha val="40000"/>
                    </a:schemeClr>
                  </a:glow>
                </a:effectLst>
              </a:rPr>
            </a:br>
            <a:r>
              <a:rPr lang="en-US" sz="4900" i="1" dirty="0">
                <a:effectLst/>
              </a:rPr>
              <a:t>(=HOT Question)</a:t>
            </a:r>
            <a:endParaRPr lang="en-US" sz="7200" dirty="0">
              <a:effectLst/>
            </a:endParaRPr>
          </a:p>
        </p:txBody>
      </p:sp>
      <p:sp>
        <p:nvSpPr>
          <p:cNvPr id="3" name="Content Placeholder 2"/>
          <p:cNvSpPr>
            <a:spLocks noGrp="1"/>
          </p:cNvSpPr>
          <p:nvPr>
            <p:ph idx="1"/>
          </p:nvPr>
        </p:nvSpPr>
        <p:spPr>
          <a:xfrm>
            <a:off x="381000" y="1981200"/>
            <a:ext cx="11506200" cy="3962400"/>
          </a:xfrm>
        </p:spPr>
        <p:txBody>
          <a:bodyPr>
            <a:normAutofit/>
          </a:bodyPr>
          <a:lstStyle/>
          <a:p>
            <a:pPr marL="68580" indent="0" algn="ctr">
              <a:buNone/>
            </a:pPr>
            <a:r>
              <a:rPr lang="en-US" dirty="0"/>
              <a:t>Which </a:t>
            </a:r>
            <a:r>
              <a:rPr lang="en-US" b="1" dirty="0">
                <a:solidFill>
                  <a:schemeClr val="accent4">
                    <a:lumMod val="50000"/>
                  </a:schemeClr>
                </a:solidFill>
              </a:rPr>
              <a:t>physical </a:t>
            </a:r>
            <a:r>
              <a:rPr lang="en-US" dirty="0"/>
              <a:t>and</a:t>
            </a:r>
            <a:r>
              <a:rPr lang="en-US" b="1" dirty="0">
                <a:solidFill>
                  <a:schemeClr val="accent4">
                    <a:lumMod val="50000"/>
                  </a:schemeClr>
                </a:solidFill>
              </a:rPr>
              <a:t> human geographic factors </a:t>
            </a:r>
            <a:r>
              <a:rPr lang="en-US" b="1" dirty="0">
                <a:solidFill>
                  <a:schemeClr val="accent5">
                    <a:lumMod val="50000"/>
                  </a:schemeClr>
                </a:solidFill>
              </a:rPr>
              <a:t>affect settlement patterns </a:t>
            </a:r>
            <a:r>
              <a:rPr lang="en-US" dirty="0"/>
              <a:t>and</a:t>
            </a:r>
            <a:r>
              <a:rPr lang="en-US" b="1" dirty="0">
                <a:solidFill>
                  <a:schemeClr val="accent5">
                    <a:lumMod val="50000"/>
                  </a:schemeClr>
                </a:solidFill>
              </a:rPr>
              <a:t> population distributions </a:t>
            </a:r>
            <a:r>
              <a:rPr lang="en-US" b="1" dirty="0">
                <a:solidFill>
                  <a:schemeClr val="accent2">
                    <a:lumMod val="75000"/>
                  </a:schemeClr>
                </a:solidFill>
              </a:rPr>
              <a:t>most</a:t>
            </a:r>
            <a:r>
              <a:rPr lang="en-US" dirty="0"/>
              <a:t>?</a:t>
            </a:r>
          </a:p>
          <a:p>
            <a:pPr marL="0" indent="0">
              <a:buNone/>
            </a:pPr>
            <a:r>
              <a:rPr lang="en-US" sz="2400" b="1" u="sng" dirty="0"/>
              <a:t>Statement of Inquiry (SOI)</a:t>
            </a:r>
            <a:r>
              <a:rPr lang="en-US" sz="2400" b="1" dirty="0"/>
              <a:t> </a:t>
            </a:r>
            <a:r>
              <a:rPr lang="en-US" sz="2400" b="1" i="1" dirty="0"/>
              <a:t>(=Essential Understanding=Purpose for Learning)</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Arial" panose="020B0604020202020204" pitchFamily="34" charset="0"/>
              </a:rPr>
              <a:t>Varieties of </a:t>
            </a:r>
            <a:r>
              <a:rPr lang="en-US" sz="2400" b="1" dirty="0">
                <a:solidFill>
                  <a:schemeClr val="accent4">
                    <a:lumMod val="50000"/>
                  </a:schemeClr>
                </a:solidFill>
                <a:latin typeface="Calibri" panose="020F0502020204030204" pitchFamily="34" charset="0"/>
                <a:ea typeface="Calibri" panose="020F0502020204030204" pitchFamily="34" charset="0"/>
                <a:cs typeface="Arial" panose="020B0604020202020204" pitchFamily="34" charset="0"/>
              </a:rPr>
              <a:t>human and physical factors </a:t>
            </a:r>
            <a:r>
              <a:rPr lang="en-US" sz="2800"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AFFECT</a:t>
            </a:r>
            <a:r>
              <a:rPr lang="en-US" sz="2400" b="1" dirty="0">
                <a:latin typeface="Calibri" panose="020F0502020204030204" pitchFamily="34" charset="0"/>
                <a:ea typeface="Calibri" panose="020F0502020204030204" pitchFamily="34" charset="0"/>
                <a:cs typeface="Arial" panose="020B0604020202020204" pitchFamily="34" charset="0"/>
              </a:rPr>
              <a:t> </a:t>
            </a:r>
            <a:r>
              <a:rPr lang="en-US" sz="2400" b="1" dirty="0">
                <a:solidFill>
                  <a:schemeClr val="accent4">
                    <a:lumMod val="50000"/>
                  </a:schemeClr>
                </a:solidFill>
                <a:latin typeface="Calibri" panose="020F0502020204030204" pitchFamily="34" charset="0"/>
                <a:ea typeface="Calibri" panose="020F0502020204030204" pitchFamily="34" charset="0"/>
                <a:cs typeface="Arial" panose="020B0604020202020204" pitchFamily="34" charset="0"/>
              </a:rPr>
              <a:t>settlement patterns and population distributions.</a:t>
            </a:r>
            <a:r>
              <a:rPr lang="en-US" sz="2400" dirty="0">
                <a:solidFill>
                  <a:schemeClr val="accent4">
                    <a:lumMod val="50000"/>
                  </a:schemeClr>
                </a:solidFill>
                <a:latin typeface="Calibri" panose="020F0502020204030204" pitchFamily="34" charset="0"/>
                <a:ea typeface="Calibri" panose="020F0502020204030204" pitchFamily="34" charset="0"/>
                <a:cs typeface="Arial" panose="020B0604020202020204" pitchFamily="34" charset="0"/>
              </a:rPr>
              <a:t> </a:t>
            </a:r>
            <a:endParaRPr lang="en-US" sz="24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68580" indent="0">
              <a:buNone/>
            </a:pPr>
            <a:endParaRPr lang="en-US" sz="2400" b="1" dirty="0"/>
          </a:p>
          <a:p>
            <a:pPr marL="68580" indent="0">
              <a:buNone/>
            </a:pPr>
            <a:endParaRPr lang="en-US" sz="2400" b="1" u="sng" dirty="0"/>
          </a:p>
          <a:p>
            <a:pPr marL="68580" indent="0">
              <a:buNone/>
            </a:pPr>
            <a:endParaRPr lang="en-US" sz="2400" dirty="0"/>
          </a:p>
        </p:txBody>
      </p:sp>
      <p:sp>
        <p:nvSpPr>
          <p:cNvPr id="4" name="TextBox 3">
            <a:extLst>
              <a:ext uri="{FF2B5EF4-FFF2-40B4-BE49-F238E27FC236}">
                <a16:creationId xmlns:a16="http://schemas.microsoft.com/office/drawing/2014/main" id="{8AE116B4-67CF-4E60-A387-B2238A421C68}"/>
              </a:ext>
            </a:extLst>
          </p:cNvPr>
          <p:cNvSpPr txBox="1"/>
          <p:nvPr/>
        </p:nvSpPr>
        <p:spPr>
          <a:xfrm>
            <a:off x="381000" y="4349115"/>
            <a:ext cx="6172200" cy="1877437"/>
          </a:xfrm>
          <a:prstGeom prst="rect">
            <a:avLst/>
          </a:prstGeom>
          <a:solidFill>
            <a:schemeClr val="accent6">
              <a:lumMod val="75000"/>
            </a:schemeClr>
          </a:solidFill>
        </p:spPr>
        <p:txBody>
          <a:bodyPr wrap="square" rtlCol="0">
            <a:spAutoFit/>
          </a:bodyPr>
          <a:lstStyle/>
          <a:p>
            <a:pPr algn="ctr"/>
            <a:r>
              <a:rPr lang="en-US" sz="2000" dirty="0">
                <a:ln w="10160">
                  <a:solidFill>
                    <a:sysClr val="windowText" lastClr="000000"/>
                  </a:solidFill>
                  <a:prstDash val="solid"/>
                </a:ln>
              </a:rPr>
              <a:t>Approaches to Learning Skills (ATL) </a:t>
            </a:r>
          </a:p>
          <a:p>
            <a:pPr algn="ctr"/>
            <a:r>
              <a:rPr lang="en-US" sz="2000" i="1" dirty="0">
                <a:ln w="10160">
                  <a:solidFill>
                    <a:sysClr val="windowText" lastClr="000000"/>
                  </a:solidFill>
                  <a:prstDash val="solid"/>
                </a:ln>
              </a:rPr>
              <a:t>(=21</a:t>
            </a:r>
            <a:r>
              <a:rPr lang="en-US" sz="2000" i="1" baseline="30000" dirty="0">
                <a:ln w="10160">
                  <a:solidFill>
                    <a:sysClr val="windowText" lastClr="000000"/>
                  </a:solidFill>
                  <a:prstDash val="solid"/>
                </a:ln>
              </a:rPr>
              <a:t>st</a:t>
            </a:r>
            <a:r>
              <a:rPr lang="en-US" sz="2000" i="1" dirty="0">
                <a:ln w="10160">
                  <a:solidFill>
                    <a:sysClr val="windowText" lastClr="000000"/>
                  </a:solidFill>
                  <a:prstDash val="solid"/>
                </a:ln>
              </a:rPr>
              <a:t> Century Skills)</a:t>
            </a:r>
            <a:endParaRPr lang="en-US" sz="2400" i="1" dirty="0">
              <a:ln w="10160">
                <a:solidFill>
                  <a:sysClr val="windowText" lastClr="000000"/>
                </a:solidFill>
                <a:prstDash val="solid"/>
              </a:ln>
            </a:endParaRPr>
          </a:p>
          <a:p>
            <a:pPr algn="ctr"/>
            <a:r>
              <a:rPr lang="en-US" sz="4000" b="1" dirty="0">
                <a:ln w="10160">
                  <a:solidFill>
                    <a:sysClr val="windowText" lastClr="000000"/>
                  </a:solidFill>
                  <a:prstDash val="solid"/>
                </a:ln>
                <a:solidFill>
                  <a:schemeClr val="accent3"/>
                </a:solidFill>
              </a:rPr>
              <a:t>THINKING: Transfer*</a:t>
            </a:r>
          </a:p>
          <a:p>
            <a:r>
              <a:rPr lang="en-US" dirty="0">
                <a:solidFill>
                  <a:schemeClr val="bg1"/>
                </a:solidFill>
              </a:rPr>
              <a:t>*Apply skills and knowledge in an unfamiliar scenario</a:t>
            </a:r>
          </a:p>
        </p:txBody>
      </p:sp>
      <p:pic>
        <p:nvPicPr>
          <p:cNvPr id="5" name="Picture 4">
            <a:extLst>
              <a:ext uri="{FF2B5EF4-FFF2-40B4-BE49-F238E27FC236}">
                <a16:creationId xmlns:a16="http://schemas.microsoft.com/office/drawing/2014/main" id="{11B859E0-0351-45B2-8D57-3439F34AD941}"/>
              </a:ext>
            </a:extLst>
          </p:cNvPr>
          <p:cNvPicPr>
            <a:picLocks noChangeAspect="1"/>
          </p:cNvPicPr>
          <p:nvPr/>
        </p:nvPicPr>
        <p:blipFill>
          <a:blip r:embed="rId2"/>
          <a:stretch>
            <a:fillRect/>
          </a:stretch>
        </p:blipFill>
        <p:spPr>
          <a:xfrm>
            <a:off x="7359015" y="4114800"/>
            <a:ext cx="4528185" cy="2547104"/>
          </a:xfrm>
          <a:prstGeom prst="rect">
            <a:avLst/>
          </a:prstGeom>
        </p:spPr>
      </p:pic>
      <p:sp>
        <p:nvSpPr>
          <p:cNvPr id="6" name="Arrow: Right 5">
            <a:extLst>
              <a:ext uri="{FF2B5EF4-FFF2-40B4-BE49-F238E27FC236}">
                <a16:creationId xmlns:a16="http://schemas.microsoft.com/office/drawing/2014/main" id="{1429D762-A922-4EB4-BD74-1FA653B4FD97}"/>
              </a:ext>
            </a:extLst>
          </p:cNvPr>
          <p:cNvSpPr/>
          <p:nvPr/>
        </p:nvSpPr>
        <p:spPr>
          <a:xfrm>
            <a:off x="6019800" y="4800601"/>
            <a:ext cx="1339214" cy="700816"/>
          </a:xfrm>
          <a:prstGeom prst="rightArrow">
            <a:avLst>
              <a:gd name="adj1" fmla="val 37373"/>
              <a:gd name="adj2" fmla="val 6785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86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2D5CFD-59FC-4D0E-AF19-8C3C41394E04}"/>
              </a:ext>
            </a:extLst>
          </p:cNvPr>
          <p:cNvSpPr>
            <a:spLocks noGrp="1"/>
          </p:cNvSpPr>
          <p:nvPr>
            <p:ph idx="1"/>
          </p:nvPr>
        </p:nvSpPr>
        <p:spPr/>
        <p:txBody>
          <a:bodyPr/>
          <a:lstStyle/>
          <a:p>
            <a:endParaRPr lang="en-US" dirty="0"/>
          </a:p>
        </p:txBody>
      </p:sp>
      <p:pic>
        <p:nvPicPr>
          <p:cNvPr id="2050" name="Picture 2" descr="Image result for theater lights animated border gif">
            <a:extLst>
              <a:ext uri="{FF2B5EF4-FFF2-40B4-BE49-F238E27FC236}">
                <a16:creationId xmlns:a16="http://schemas.microsoft.com/office/drawing/2014/main" id="{9BA959AC-EC89-46E1-87CD-EBA1A78FFB0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954" y="50489"/>
            <a:ext cx="12160045" cy="666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3E28A4-9441-4578-9737-EF723878659C}"/>
              </a:ext>
            </a:extLst>
          </p:cNvPr>
          <p:cNvSpPr>
            <a:spLocks noGrp="1"/>
          </p:cNvSpPr>
          <p:nvPr>
            <p:ph type="title"/>
          </p:nvPr>
        </p:nvSpPr>
        <p:spPr>
          <a:xfrm>
            <a:off x="3048000" y="953778"/>
            <a:ext cx="7800668" cy="1140198"/>
          </a:xfrm>
        </p:spPr>
        <p:txBody>
          <a:bodyPr/>
          <a:lstStyle/>
          <a:p>
            <a:pPr algn="ctr"/>
            <a:r>
              <a:rPr lang="en-US" u="sng" dirty="0">
                <a:solidFill>
                  <a:schemeClr val="bg2">
                    <a:lumMod val="75000"/>
                  </a:schemeClr>
                </a:solidFill>
              </a:rPr>
              <a:t>Words of the Day!!!</a:t>
            </a:r>
          </a:p>
        </p:txBody>
      </p:sp>
      <p:pic>
        <p:nvPicPr>
          <p:cNvPr id="2052" name="Picture 4" descr="Related image">
            <a:extLst>
              <a:ext uri="{FF2B5EF4-FFF2-40B4-BE49-F238E27FC236}">
                <a16:creationId xmlns:a16="http://schemas.microsoft.com/office/drawing/2014/main" id="{65F77CA0-919D-428D-A838-B6A857CDE08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761" b="98592" l="9746" r="91525">
                        <a14:foregroundMark x1="38136" y1="7042" x2="38136" y2="7042"/>
                        <a14:foregroundMark x1="47034" y1="15211" x2="47034" y2="15211"/>
                        <a14:foregroundMark x1="38136" y1="18028" x2="38136" y2="18028"/>
                        <a14:foregroundMark x1="45763" y1="95493" x2="45763" y2="95493"/>
                        <a14:foregroundMark x1="10593" y1="60563" x2="10593" y2="60563"/>
                        <a14:foregroundMark x1="91949" y1="65070" x2="91949" y2="65070"/>
                        <a14:foregroundMark x1="40678" y1="98592" x2="40678" y2="98592"/>
                        <a14:foregroundMark x1="28814" y1="31831" x2="28814" y2="31831"/>
                        <a14:foregroundMark x1="20763" y1="7887" x2="20763" y2="7887"/>
                        <a14:foregroundMark x1="19068" y1="13239" x2="19068" y2="13239"/>
                        <a14:foregroundMark x1="21610" y1="14085" x2="21610" y2="14085"/>
                        <a14:foregroundMark x1="20763" y1="14085" x2="20763" y2="14085"/>
                        <a14:foregroundMark x1="20763" y1="14085" x2="20763" y2="14085"/>
                      </a14:backgroundRemoval>
                    </a14:imgEffect>
                  </a14:imgLayer>
                </a14:imgProps>
              </a:ext>
              <a:ext uri="{28A0092B-C50C-407E-A947-70E740481C1C}">
                <a14:useLocalDpi xmlns:a14="http://schemas.microsoft.com/office/drawing/2010/main" val="0"/>
              </a:ext>
            </a:extLst>
          </a:blip>
          <a:srcRect/>
          <a:stretch>
            <a:fillRect/>
          </a:stretch>
        </p:blipFill>
        <p:spPr bwMode="auto">
          <a:xfrm>
            <a:off x="533401" y="1575619"/>
            <a:ext cx="3427390" cy="51556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C1EAC68-DCDA-4331-B100-847A3F1D70D0}"/>
              </a:ext>
            </a:extLst>
          </p:cNvPr>
          <p:cNvSpPr txBox="1"/>
          <p:nvPr/>
        </p:nvSpPr>
        <p:spPr>
          <a:xfrm>
            <a:off x="3657600" y="1941097"/>
            <a:ext cx="6858000" cy="2800767"/>
          </a:xfrm>
          <a:prstGeom prst="rect">
            <a:avLst/>
          </a:prstGeom>
          <a:noFill/>
        </p:spPr>
        <p:txBody>
          <a:bodyPr wrap="square" rtlCol="0">
            <a:spAutoFit/>
          </a:bodyPr>
          <a:lstStyle/>
          <a:p>
            <a:pPr marL="738188" indent="-738188">
              <a:buFont typeface="Wingdings" panose="05000000000000000000" pitchFamily="2" charset="2"/>
              <a:buChar char=""/>
            </a:pPr>
            <a:r>
              <a:rPr lang="en-US" sz="4400" b="1" dirty="0">
                <a:solidFill>
                  <a:schemeClr val="bg2">
                    <a:lumMod val="75000"/>
                  </a:schemeClr>
                </a:solidFill>
                <a:latin typeface="Plantagenet Cherokee" panose="02020602070100000000" pitchFamily="18" charset="0"/>
              </a:rPr>
              <a:t>regions</a:t>
            </a:r>
          </a:p>
          <a:p>
            <a:pPr marL="738188" indent="-738188">
              <a:buFont typeface="Wingdings" panose="05000000000000000000" pitchFamily="2" charset="2"/>
              <a:buChar char=""/>
            </a:pPr>
            <a:r>
              <a:rPr lang="en-US" sz="4400" b="1" dirty="0">
                <a:solidFill>
                  <a:schemeClr val="bg2">
                    <a:lumMod val="75000"/>
                  </a:schemeClr>
                </a:solidFill>
                <a:latin typeface="Plantagenet Cherokee" panose="02020602070100000000" pitchFamily="18" charset="0"/>
              </a:rPr>
              <a:t>physical regions</a:t>
            </a:r>
          </a:p>
          <a:p>
            <a:pPr marL="738188" indent="-738188">
              <a:buFont typeface="Wingdings" panose="05000000000000000000" pitchFamily="2" charset="2"/>
              <a:buChar char=""/>
            </a:pPr>
            <a:r>
              <a:rPr lang="en-US" sz="4400" b="1" dirty="0">
                <a:solidFill>
                  <a:schemeClr val="bg2">
                    <a:lumMod val="75000"/>
                  </a:schemeClr>
                </a:solidFill>
                <a:latin typeface="Plantagenet Cherokee" panose="02020602070100000000" pitchFamily="18" charset="0"/>
              </a:rPr>
              <a:t>human (cultural) regions</a:t>
            </a:r>
          </a:p>
        </p:txBody>
      </p:sp>
    </p:spTree>
    <p:extLst>
      <p:ext uri="{BB962C8B-B14F-4D97-AF65-F5344CB8AC3E}">
        <p14:creationId xmlns:p14="http://schemas.microsoft.com/office/powerpoint/2010/main" val="153541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39" y="152400"/>
            <a:ext cx="10058400" cy="1609344"/>
          </a:xfrm>
        </p:spPr>
        <p:txBody>
          <a:bodyPr/>
          <a:lstStyle/>
          <a:p>
            <a:r>
              <a:rPr lang="en-US" dirty="0"/>
              <a:t>Engage (5 min)</a:t>
            </a:r>
          </a:p>
        </p:txBody>
      </p:sp>
      <p:sp>
        <p:nvSpPr>
          <p:cNvPr id="3" name="Content Placeholder 2"/>
          <p:cNvSpPr>
            <a:spLocks noGrp="1"/>
          </p:cNvSpPr>
          <p:nvPr>
            <p:ph idx="1"/>
          </p:nvPr>
        </p:nvSpPr>
        <p:spPr>
          <a:xfrm>
            <a:off x="304800" y="1524000"/>
            <a:ext cx="11658600" cy="4572000"/>
          </a:xfrm>
        </p:spPr>
        <p:txBody>
          <a:bodyPr>
            <a:normAutofit lnSpcReduction="10000"/>
          </a:bodyPr>
          <a:lstStyle/>
          <a:p>
            <a:pPr marL="68580" indent="0">
              <a:buNone/>
            </a:pPr>
            <a:r>
              <a:rPr lang="en-US" sz="3200" b="1" dirty="0">
                <a:solidFill>
                  <a:schemeClr val="accent5">
                    <a:lumMod val="50000"/>
                  </a:schemeClr>
                </a:solidFill>
              </a:rPr>
              <a:t>Record the sentence stems in your notebook on </a:t>
            </a:r>
            <a:r>
              <a:rPr lang="en-US" sz="3200" b="1" u="sng" dirty="0">
                <a:solidFill>
                  <a:schemeClr val="accent4">
                    <a:lumMod val="50000"/>
                  </a:schemeClr>
                </a:solidFill>
              </a:rPr>
              <a:t>page 10</a:t>
            </a:r>
            <a:r>
              <a:rPr lang="en-US" sz="3200" b="1" dirty="0">
                <a:solidFill>
                  <a:schemeClr val="accent4">
                    <a:lumMod val="50000"/>
                  </a:schemeClr>
                </a:solidFill>
              </a:rPr>
              <a:t>.</a:t>
            </a:r>
          </a:p>
          <a:p>
            <a:pPr marL="68580" indent="0">
              <a:buNone/>
            </a:pPr>
            <a:r>
              <a:rPr lang="en-US" sz="3200" b="1" i="1" dirty="0">
                <a:solidFill>
                  <a:schemeClr val="accent4">
                    <a:lumMod val="50000"/>
                  </a:schemeClr>
                </a:solidFill>
              </a:rPr>
              <a:t>I see…</a:t>
            </a:r>
          </a:p>
          <a:p>
            <a:pPr marL="68580" indent="0">
              <a:buNone/>
            </a:pPr>
            <a:endParaRPr lang="en-US" sz="3200" b="1" i="1" dirty="0">
              <a:solidFill>
                <a:schemeClr val="accent4">
                  <a:lumMod val="50000"/>
                </a:schemeClr>
              </a:solidFill>
            </a:endParaRPr>
          </a:p>
          <a:p>
            <a:pPr marL="68580" indent="0">
              <a:buNone/>
            </a:pPr>
            <a:endParaRPr lang="en-US" sz="3200" b="1" i="1" dirty="0">
              <a:solidFill>
                <a:schemeClr val="accent4">
                  <a:lumMod val="50000"/>
                </a:schemeClr>
              </a:solidFill>
            </a:endParaRPr>
          </a:p>
          <a:p>
            <a:pPr marL="68580" indent="0">
              <a:buNone/>
            </a:pPr>
            <a:r>
              <a:rPr lang="en-US" sz="3200" b="1" i="1" dirty="0">
                <a:solidFill>
                  <a:schemeClr val="accent4">
                    <a:lumMod val="50000"/>
                  </a:schemeClr>
                </a:solidFill>
              </a:rPr>
              <a:t>I know (background knowledge)…</a:t>
            </a:r>
          </a:p>
          <a:p>
            <a:pPr marL="68580" indent="0">
              <a:buNone/>
            </a:pPr>
            <a:endParaRPr lang="en-US" sz="3200" b="1" i="1" dirty="0">
              <a:solidFill>
                <a:schemeClr val="accent4">
                  <a:lumMod val="50000"/>
                </a:schemeClr>
              </a:solidFill>
            </a:endParaRPr>
          </a:p>
          <a:p>
            <a:pPr marL="68580" indent="0">
              <a:buNone/>
            </a:pPr>
            <a:endParaRPr lang="en-US" sz="3200" b="1" i="1" dirty="0">
              <a:solidFill>
                <a:schemeClr val="accent4">
                  <a:lumMod val="50000"/>
                </a:schemeClr>
              </a:solidFill>
            </a:endParaRPr>
          </a:p>
          <a:p>
            <a:pPr marL="68580" indent="0">
              <a:buNone/>
            </a:pPr>
            <a:r>
              <a:rPr lang="en-US" sz="3200" b="1" i="1" dirty="0">
                <a:solidFill>
                  <a:schemeClr val="accent4">
                    <a:lumMod val="50000"/>
                  </a:schemeClr>
                </a:solidFill>
              </a:rPr>
              <a:t>Based on what I see and know, I can infer…</a:t>
            </a:r>
          </a:p>
        </p:txBody>
      </p:sp>
      <p:pic>
        <p:nvPicPr>
          <p:cNvPr id="4" name="Picture 3">
            <a:hlinkClick r:id="rId2"/>
            <a:extLst>
              <a:ext uri="{FF2B5EF4-FFF2-40B4-BE49-F238E27FC236}">
                <a16:creationId xmlns:a16="http://schemas.microsoft.com/office/drawing/2014/main" id="{34299E3F-320A-43AA-A7B7-A34388411E69}"/>
              </a:ext>
            </a:extLst>
          </p:cNvPr>
          <p:cNvPicPr>
            <a:picLocks noChangeAspect="1"/>
          </p:cNvPicPr>
          <p:nvPr/>
        </p:nvPicPr>
        <p:blipFill>
          <a:blip r:embed="rId3"/>
          <a:stretch>
            <a:fillRect/>
          </a:stretch>
        </p:blipFill>
        <p:spPr>
          <a:xfrm>
            <a:off x="7924800" y="2438400"/>
            <a:ext cx="4038600" cy="2104422"/>
          </a:xfrm>
          <a:prstGeom prst="rect">
            <a:avLst/>
          </a:prstGeom>
        </p:spPr>
      </p:pic>
    </p:spTree>
    <p:extLst>
      <p:ext uri="{BB962C8B-B14F-4D97-AF65-F5344CB8AC3E}">
        <p14:creationId xmlns:p14="http://schemas.microsoft.com/office/powerpoint/2010/main" val="620507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Direct Instruction – 22 min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62200"/>
            <a:ext cx="4606867" cy="310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273E1E59-B702-4F6D-B0F0-D0258D9CD42D}"/>
              </a:ext>
            </a:extLst>
          </p:cNvPr>
          <p:cNvPicPr>
            <a:picLocks noChangeAspect="1"/>
          </p:cNvPicPr>
          <p:nvPr/>
        </p:nvPicPr>
        <p:blipFill>
          <a:blip r:embed="rId4"/>
          <a:stretch>
            <a:fillRect/>
          </a:stretch>
        </p:blipFill>
        <p:spPr>
          <a:xfrm>
            <a:off x="1905000" y="1752600"/>
            <a:ext cx="3876675" cy="4967300"/>
          </a:xfrm>
          <a:prstGeom prst="rect">
            <a:avLst/>
          </a:prstGeom>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1005"/>
          <a:stretch/>
        </p:blipFill>
        <p:spPr bwMode="auto">
          <a:xfrm>
            <a:off x="2743200" y="87729"/>
            <a:ext cx="7010400" cy="6748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2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28600"/>
            <a:ext cx="11201400" cy="1609344"/>
          </a:xfrm>
        </p:spPr>
        <p:txBody>
          <a:bodyPr/>
          <a:lstStyle/>
          <a:p>
            <a:r>
              <a:rPr lang="en-US" dirty="0"/>
              <a:t>What is a Region?</a:t>
            </a:r>
          </a:p>
        </p:txBody>
      </p:sp>
      <p:sp>
        <p:nvSpPr>
          <p:cNvPr id="7" name="Content Placeholder 6"/>
          <p:cNvSpPr>
            <a:spLocks noGrp="1"/>
          </p:cNvSpPr>
          <p:nvPr>
            <p:ph idx="1"/>
          </p:nvPr>
        </p:nvSpPr>
        <p:spPr>
          <a:xfrm>
            <a:off x="304800" y="1447800"/>
            <a:ext cx="11430000" cy="5029199"/>
          </a:xfrm>
        </p:spPr>
        <p:txBody>
          <a:bodyPr>
            <a:normAutofit fontScale="92500"/>
          </a:bodyPr>
          <a:lstStyle/>
          <a:p>
            <a:r>
              <a:rPr lang="en-US" dirty="0"/>
              <a:t>A </a:t>
            </a:r>
            <a:r>
              <a:rPr lang="en-US" b="1" dirty="0"/>
              <a:t>region</a:t>
            </a:r>
            <a:r>
              <a:rPr lang="en-US" dirty="0"/>
              <a:t> is a group of places that share common characteristics. The places within a region are connected by </a:t>
            </a:r>
            <a:r>
              <a:rPr lang="en-US" b="1" dirty="0"/>
              <a:t>trade,</a:t>
            </a:r>
            <a:r>
              <a:rPr lang="en-US" dirty="0"/>
              <a:t> </a:t>
            </a:r>
            <a:r>
              <a:rPr lang="en-US" b="1" dirty="0"/>
              <a:t>culture</a:t>
            </a:r>
            <a:r>
              <a:rPr lang="en-US" dirty="0"/>
              <a:t>, and other </a:t>
            </a:r>
            <a:r>
              <a:rPr lang="en-US" b="1" dirty="0"/>
              <a:t>human activities</a:t>
            </a:r>
            <a:r>
              <a:rPr lang="en-US" dirty="0"/>
              <a:t>. They also share similar </a:t>
            </a:r>
            <a:r>
              <a:rPr lang="en-US" b="1" dirty="0"/>
              <a:t>physical processes </a:t>
            </a:r>
            <a:r>
              <a:rPr lang="en-US" dirty="0"/>
              <a:t>and characteristics such as climate. </a:t>
            </a:r>
          </a:p>
          <a:p>
            <a:r>
              <a:rPr lang="en-US" dirty="0"/>
              <a:t>A region often includes an entire continent. A continent is a large landmass on Earth’s surface. The seven continents are: Africa, Antarctica, Asia, Australia, Europe, North America, and South America.</a:t>
            </a:r>
          </a:p>
          <a:p>
            <a:r>
              <a:rPr lang="en-US" dirty="0"/>
              <a:t>Geographers study the world’s regions but they also take a global perspective when they investigate Earth. For example, geographers study ocean currents around the globe or how one affects another. Both ways of looking at the world add to our understanding of it.</a:t>
            </a:r>
          </a:p>
          <a:p>
            <a:pPr marL="0" indent="0">
              <a:buNone/>
            </a:pPr>
            <a:endParaRPr lang="en-US" dirty="0"/>
          </a:p>
        </p:txBody>
      </p:sp>
    </p:spTree>
    <p:extLst>
      <p:ext uri="{BB962C8B-B14F-4D97-AF65-F5344CB8AC3E}">
        <p14:creationId xmlns:p14="http://schemas.microsoft.com/office/powerpoint/2010/main" val="2172447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28600"/>
            <a:ext cx="11201400" cy="1609344"/>
          </a:xfrm>
        </p:spPr>
        <p:txBody>
          <a:bodyPr/>
          <a:lstStyle/>
          <a:p>
            <a:r>
              <a:rPr lang="en-US" dirty="0"/>
              <a:t>Types of Regions</a:t>
            </a:r>
          </a:p>
        </p:txBody>
      </p:sp>
      <p:sp>
        <p:nvSpPr>
          <p:cNvPr id="7" name="Content Placeholder 6"/>
          <p:cNvSpPr>
            <a:spLocks noGrp="1"/>
          </p:cNvSpPr>
          <p:nvPr>
            <p:ph idx="1"/>
          </p:nvPr>
        </p:nvSpPr>
        <p:spPr>
          <a:xfrm>
            <a:off x="304800" y="1447800"/>
            <a:ext cx="11430000" cy="5029199"/>
          </a:xfrm>
        </p:spPr>
        <p:txBody>
          <a:bodyPr>
            <a:normAutofit/>
          </a:bodyPr>
          <a:lstStyle/>
          <a:p>
            <a:pPr marL="0" indent="0">
              <a:buNone/>
            </a:pPr>
            <a:r>
              <a:rPr lang="en-US" dirty="0"/>
              <a:t>There are two types of regions: </a:t>
            </a:r>
            <a:r>
              <a:rPr lang="en-US" b="1" dirty="0"/>
              <a:t>physical regions</a:t>
            </a:r>
            <a:r>
              <a:rPr lang="en-US" dirty="0"/>
              <a:t> and </a:t>
            </a:r>
            <a:r>
              <a:rPr lang="en-US" b="1" dirty="0"/>
              <a:t>human/cultural</a:t>
            </a:r>
            <a:r>
              <a:rPr lang="en-US" dirty="0"/>
              <a:t> regions. </a:t>
            </a:r>
            <a:r>
              <a:rPr lang="en-US" i="1" dirty="0"/>
              <a:t>Physical regions</a:t>
            </a:r>
            <a:r>
              <a:rPr lang="en-US" dirty="0"/>
              <a:t> are areas that are grouped based on the location of landforms, climate, vegetation, and/or animal life. </a:t>
            </a:r>
            <a:r>
              <a:rPr lang="en-US" i="1" dirty="0"/>
              <a:t>Human/cultural regions</a:t>
            </a:r>
            <a:r>
              <a:rPr lang="en-US" dirty="0"/>
              <a:t> are areas that are grouped based on the activities of the people and can be defined in many ways.</a:t>
            </a:r>
          </a:p>
        </p:txBody>
      </p:sp>
    </p:spTree>
    <p:extLst>
      <p:ext uri="{BB962C8B-B14F-4D97-AF65-F5344CB8AC3E}">
        <p14:creationId xmlns:p14="http://schemas.microsoft.com/office/powerpoint/2010/main" val="26833738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1277</TotalTime>
  <Words>826</Words>
  <Application>Microsoft Office PowerPoint</Application>
  <PresentationFormat>Widescreen</PresentationFormat>
  <Paragraphs>85</Paragraphs>
  <Slides>17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Baskerville Old Face</vt:lpstr>
      <vt:lpstr>Bookman Old Style</vt:lpstr>
      <vt:lpstr>Calibri</vt:lpstr>
      <vt:lpstr>Century Gothic</vt:lpstr>
      <vt:lpstr>KBPlanetEarth</vt:lpstr>
      <vt:lpstr>Plantagenet Cherokee</vt:lpstr>
      <vt:lpstr>Times New Roman</vt:lpstr>
      <vt:lpstr>Wingdings</vt:lpstr>
      <vt:lpstr>Wood Type</vt:lpstr>
      <vt:lpstr>Cultural Region (2 min)</vt:lpstr>
      <vt:lpstr>Regions of Study </vt:lpstr>
      <vt:lpstr>Objectives (3 min)</vt:lpstr>
      <vt:lpstr>Inquiry Question  (=HOT Question)</vt:lpstr>
      <vt:lpstr>Words of the Day!!!</vt:lpstr>
      <vt:lpstr>Engage (5 min)</vt:lpstr>
      <vt:lpstr>Direct Instruction – 22 min</vt:lpstr>
      <vt:lpstr>What is a Region?</vt:lpstr>
      <vt:lpstr>Types of Regions</vt:lpstr>
      <vt:lpstr>Some examples of physical regions include: </vt:lpstr>
      <vt:lpstr>Some examples of human/cultural regions include:</vt:lpstr>
      <vt:lpstr>Checkpoint – 3 min</vt:lpstr>
      <vt:lpstr>Card Sort: Silent Communication</vt:lpstr>
      <vt:lpstr>Checkpoint - Reflection</vt:lpstr>
      <vt:lpstr>Independent Practice – 25 min </vt:lpstr>
      <vt:lpstr>PowerPoint Presentation</vt:lpstr>
      <vt:lpstr>Exit Ticket  7 min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(5 min) 9/1  Defining Regions  pg 7-8</dc:title>
  <dc:creator>owner</dc:creator>
  <cp:lastModifiedBy>Battiste, Tache M</cp:lastModifiedBy>
  <cp:revision>48</cp:revision>
  <dcterms:created xsi:type="dcterms:W3CDTF">2016-08-31T03:24:02Z</dcterms:created>
  <dcterms:modified xsi:type="dcterms:W3CDTF">2017-11-05T20:53:21Z</dcterms:modified>
</cp:coreProperties>
</file>