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7" r:id="rId11"/>
    <p:sldId id="271" r:id="rId12"/>
    <p:sldId id="270" r:id="rId13"/>
    <p:sldId id="268" r:id="rId14"/>
  </p:sldIdLst>
  <p:sldSz cx="9144000" cy="6858000" type="screen4x3"/>
  <p:notesSz cx="7086600" cy="8686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ttiste, Tache M" initials="BT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358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358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8659B-04F0-408E-8D9D-11C5FC9C58A6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3"/>
            <a:ext cx="3070860" cy="4358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250953"/>
            <a:ext cx="3070860" cy="4358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36119-928C-48B7-8690-BC50D792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68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3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200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3493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81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13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00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330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3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2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2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7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99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09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3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25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7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5Ab-gE8ov4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4360" y="1058449"/>
            <a:ext cx="8226911" cy="2047822"/>
          </a:xfrm>
        </p:spPr>
        <p:txBody>
          <a:bodyPr>
            <a:noAutofit/>
          </a:bodyPr>
          <a:lstStyle/>
          <a:p>
            <a:pPr algn="l"/>
            <a:r>
              <a:rPr lang="en-US" sz="3200" b="1" cap="none" dirty="0" smtClean="0"/>
              <a:t>Do Now – 7 minutes</a:t>
            </a:r>
            <a:br>
              <a:rPr lang="en-US" sz="3200" b="1" cap="none" dirty="0" smtClean="0"/>
            </a:br>
            <a:r>
              <a:rPr lang="en-US" sz="2400" b="1" cap="none" dirty="0" smtClean="0">
                <a:sym typeface="Wingdings" panose="05000000000000000000" pitchFamily="2" charset="2"/>
              </a:rPr>
              <a:t>   </a:t>
            </a:r>
            <a:r>
              <a:rPr lang="en-US" sz="2400" cap="none" dirty="0" smtClean="0"/>
              <a:t>Write your answer on the </a:t>
            </a:r>
            <a:r>
              <a:rPr lang="en-US" sz="2400" b="1" cap="non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top half of page 1 </a:t>
            </a:r>
            <a:r>
              <a:rPr lang="en-US" sz="2400" cap="none" dirty="0" smtClean="0"/>
              <a:t>in your         	notebook </a:t>
            </a:r>
            <a:r>
              <a:rPr lang="en-US" sz="2400" b="1" u="sng" cap="non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 COMPLETE SENTENCES!!</a:t>
            </a:r>
            <a:r>
              <a:rPr lang="en-US" sz="2400" cap="none" dirty="0" smtClean="0"/>
              <a:t/>
            </a:r>
            <a:br>
              <a:rPr lang="en-US" sz="2400" cap="none" dirty="0" smtClean="0"/>
            </a:br>
            <a:r>
              <a:rPr lang="en-US" sz="2400" cap="none" dirty="0" smtClean="0">
                <a:sym typeface="Wingdings" panose="05000000000000000000" pitchFamily="2" charset="2"/>
              </a:rPr>
              <a:t>   </a:t>
            </a:r>
            <a:r>
              <a:rPr lang="en-US" sz="2400" cap="none" dirty="0" smtClean="0"/>
              <a:t>Have your </a:t>
            </a:r>
            <a:r>
              <a:rPr lang="en-US" sz="2400" b="1" cap="none" dirty="0" smtClean="0">
                <a:solidFill>
                  <a:schemeClr val="accent3"/>
                </a:solidFill>
              </a:rPr>
              <a:t>week sheet </a:t>
            </a:r>
            <a:r>
              <a:rPr lang="en-US" sz="2400" cap="none" dirty="0" smtClean="0"/>
              <a:t>ready or risk losing points.</a:t>
            </a:r>
            <a:br>
              <a:rPr lang="en-US" sz="2400" cap="none" dirty="0" smtClean="0"/>
            </a:br>
            <a:r>
              <a:rPr lang="en-US" sz="2400" cap="none" dirty="0" smtClean="0">
                <a:sym typeface="Wingdings" panose="05000000000000000000" pitchFamily="2" charset="2"/>
              </a:rPr>
              <a:t>   </a:t>
            </a:r>
            <a:r>
              <a:rPr lang="en-US" sz="2400" b="1" cap="none" dirty="0" smtClean="0"/>
              <a:t>Table of Contents:  </a:t>
            </a:r>
            <a:r>
              <a:rPr lang="en-US" sz="2400" b="1" cap="none" dirty="0" smtClean="0">
                <a:solidFill>
                  <a:schemeClr val="accent6"/>
                </a:solidFill>
              </a:rPr>
              <a:t>Creating </a:t>
            </a:r>
            <a:r>
              <a:rPr lang="en-US" sz="2400" b="1" cap="none" dirty="0">
                <a:solidFill>
                  <a:schemeClr val="accent6"/>
                </a:solidFill>
              </a:rPr>
              <a:t>M</a:t>
            </a:r>
            <a:r>
              <a:rPr lang="en-US" sz="2400" b="1" cap="none" dirty="0" smtClean="0">
                <a:solidFill>
                  <a:schemeClr val="accent6"/>
                </a:solidFill>
              </a:rPr>
              <a:t>aps  pg. 1-2</a:t>
            </a:r>
            <a:endParaRPr lang="en-US" sz="2400" b="1" cap="none" dirty="0">
              <a:solidFill>
                <a:schemeClr val="accent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4360" y="3321423"/>
            <a:ext cx="7955280" cy="3316381"/>
          </a:xfrm>
        </p:spPr>
        <p:txBody>
          <a:bodyPr>
            <a:normAutofit/>
          </a:bodyPr>
          <a:lstStyle/>
          <a:p>
            <a:pPr marL="685800" indent="-685800">
              <a:buFont typeface="+mj-lt"/>
              <a:buAutoNum type="arabicPeriod"/>
            </a:pPr>
            <a:r>
              <a:rPr lang="en-US" sz="3200" b="1" dirty="0" smtClean="0"/>
              <a:t>What is a map?</a:t>
            </a:r>
          </a:p>
          <a:p>
            <a:pPr marL="685800" indent="-685800">
              <a:buFont typeface="+mj-lt"/>
              <a:buAutoNum type="arabicPeriod"/>
            </a:pPr>
            <a:r>
              <a:rPr lang="en-US" sz="3200" b="1" dirty="0" smtClean="0"/>
              <a:t>Why do we use maps?</a:t>
            </a:r>
          </a:p>
          <a:p>
            <a:pPr marL="685800" indent="-685800">
              <a:buFont typeface="+mj-lt"/>
              <a:buAutoNum type="arabicPeriod"/>
            </a:pPr>
            <a:r>
              <a:rPr lang="en-US" sz="3200" b="1" dirty="0" smtClean="0"/>
              <a:t>List as many types of maps as you can.</a:t>
            </a:r>
            <a:endParaRPr lang="en-US" sz="3200" b="1" dirty="0"/>
          </a:p>
        </p:txBody>
      </p:sp>
      <p:pic>
        <p:nvPicPr>
          <p:cNvPr id="1026" name="Picture 2" descr="https://encrypted-tbn3.gstatic.com/images?q=tbn:ANd9GcQ6gKvEovhjlGomyWa7aLvmuIPS08OjAas5e7ifjr8sOKe8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611" y="5119095"/>
            <a:ext cx="1210236" cy="14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10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1247" y="443954"/>
            <a:ext cx="3442446" cy="1293028"/>
          </a:xfrm>
        </p:spPr>
        <p:txBody>
          <a:bodyPr/>
          <a:lstStyle/>
          <a:p>
            <a:r>
              <a:rPr lang="en-US" dirty="0" smtClean="0"/>
              <a:t>Team Work – 13 min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0042" y="2259106"/>
            <a:ext cx="86061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AutoNum type="arabicPeriod"/>
            </a:pPr>
            <a:r>
              <a:rPr lang="en-US" sz="3200" dirty="0" smtClean="0"/>
              <a:t>On your chart paper, you are going to </a:t>
            </a:r>
            <a:r>
              <a:rPr lang="en-US" sz="3200" b="1" dirty="0" smtClean="0">
                <a:solidFill>
                  <a:schemeClr val="accent2"/>
                </a:solidFill>
              </a:rPr>
              <a:t>create a map </a:t>
            </a:r>
            <a:r>
              <a:rPr lang="en-US" sz="3200" dirty="0" smtClean="0"/>
              <a:t>of the ideal city.</a:t>
            </a:r>
          </a:p>
          <a:p>
            <a:pPr marL="685800" indent="-685800">
              <a:buAutoNum type="arabicPeriod"/>
            </a:pPr>
            <a:r>
              <a:rPr lang="en-US" sz="3200" dirty="0" smtClean="0"/>
              <a:t>Your map must </a:t>
            </a:r>
            <a:r>
              <a:rPr lang="en-US" sz="3200" b="1" dirty="0" smtClean="0">
                <a:solidFill>
                  <a:schemeClr val="accent1"/>
                </a:solidFill>
              </a:rPr>
              <a:t>include all key elements</a:t>
            </a:r>
            <a:r>
              <a:rPr lang="en-US" sz="3200" dirty="0" smtClean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13" y="68228"/>
            <a:ext cx="2921171" cy="2190878"/>
          </a:xfrm>
          <a:prstGeom prst="rect">
            <a:avLst/>
          </a:prstGeom>
        </p:spPr>
      </p:pic>
      <p:pic>
        <p:nvPicPr>
          <p:cNvPr id="1026" name="Picture 2" descr="http://www.clipartpanda.com/clipart_images/map-clip-art-6190030/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163" y="3811775"/>
            <a:ext cx="3352613" cy="294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21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507" y="443954"/>
            <a:ext cx="6889442" cy="1293028"/>
          </a:xfrm>
        </p:spPr>
        <p:txBody>
          <a:bodyPr/>
          <a:lstStyle/>
          <a:p>
            <a:r>
              <a:rPr lang="en-US" b="1" dirty="0" smtClean="0"/>
              <a:t>Analyzing Maps – 5 min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64" y="3479721"/>
            <a:ext cx="7316028" cy="32247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831" y="1736982"/>
            <a:ext cx="86061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AutoNum type="arabicPeriod"/>
            </a:pPr>
            <a:r>
              <a:rPr lang="en-US" sz="3200" b="1" dirty="0" smtClean="0">
                <a:solidFill>
                  <a:schemeClr val="accent3"/>
                </a:solidFill>
              </a:rPr>
              <a:t>Post your map </a:t>
            </a:r>
            <a:r>
              <a:rPr lang="en-US" sz="3200" dirty="0" smtClean="0"/>
              <a:t>around the room.</a:t>
            </a:r>
          </a:p>
          <a:p>
            <a:pPr marL="685800" indent="-685800">
              <a:buAutoNum type="arabicPeriod"/>
            </a:pPr>
            <a:r>
              <a:rPr lang="en-US" sz="3200" dirty="0" smtClean="0"/>
              <a:t>Using the Map Evaluation Sheet </a:t>
            </a:r>
            <a:r>
              <a:rPr lang="en-US" sz="3200" b="1" dirty="0" smtClean="0">
                <a:solidFill>
                  <a:schemeClr val="accent6"/>
                </a:solidFill>
              </a:rPr>
              <a:t>analyze 3 maps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409329" y="2768033"/>
            <a:ext cx="1734671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Draw this table in your notebook on page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10800000">
            <a:off x="7409329" y="4723091"/>
            <a:ext cx="1169894" cy="1742739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18" y="537882"/>
            <a:ext cx="7715922" cy="151951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</a:rPr>
              <a:t>Guiding Question</a:t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r>
              <a:rPr lang="en-US" sz="2800" cap="none" dirty="0" smtClean="0">
                <a:solidFill>
                  <a:schemeClr val="accent4">
                    <a:lumMod val="50000"/>
                  </a:schemeClr>
                </a:solidFill>
              </a:rPr>
              <a:t>Record your answer on page 2 of your notebook</a:t>
            </a:r>
            <a:endParaRPr lang="en-US" sz="2800" b="1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What </a:t>
            </a:r>
            <a:r>
              <a:rPr lang="en-US" sz="2800" b="1" dirty="0"/>
              <a:t>are the key elements of a map</a:t>
            </a:r>
            <a:r>
              <a:rPr lang="en-US" sz="2800" b="1" dirty="0" smtClean="0"/>
              <a:t>?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i="1" dirty="0" smtClean="0"/>
              <a:t>The key elements of a map are…</a:t>
            </a:r>
          </a:p>
          <a:p>
            <a:pPr marL="0" indent="0">
              <a:buNone/>
            </a:pPr>
            <a:r>
              <a:rPr lang="en-US" sz="2800" b="1" dirty="0" smtClean="0"/>
              <a:t>What strategy can you use to remember the elements of the map?</a:t>
            </a:r>
          </a:p>
          <a:p>
            <a:pPr marL="0" indent="0">
              <a:buNone/>
            </a:pPr>
            <a:r>
              <a:rPr lang="en-US" sz="2800" i="1" dirty="0"/>
              <a:t>	</a:t>
            </a:r>
            <a:r>
              <a:rPr lang="en-US" sz="2800" i="1" dirty="0" smtClean="0"/>
              <a:t>The strategy to remember key elements 	of a map is…</a:t>
            </a:r>
          </a:p>
          <a:p>
            <a:pPr marL="0" indent="0">
              <a:buNone/>
            </a:pPr>
            <a:r>
              <a:rPr lang="en-US" sz="2800" b="1" dirty="0" smtClean="0"/>
              <a:t>Which key elements are most important?</a:t>
            </a:r>
            <a:r>
              <a:rPr lang="en-US" sz="2800" b="1" i="1" dirty="0"/>
              <a:t>	</a:t>
            </a:r>
            <a:r>
              <a:rPr lang="en-US" sz="2800" dirty="0" smtClean="0"/>
              <a:t>The most important elements are… because…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44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5369" y="510988"/>
            <a:ext cx="5432612" cy="1842247"/>
          </a:xfrm>
        </p:spPr>
        <p:txBody>
          <a:bodyPr>
            <a:noAutofit/>
          </a:bodyPr>
          <a:lstStyle/>
          <a:p>
            <a:pPr algn="ctr"/>
            <a:r>
              <a:rPr lang="en-US" b="1" cap="none" dirty="0" smtClean="0"/>
              <a:t>Exit Ticket</a:t>
            </a:r>
            <a:br>
              <a:rPr lang="en-US" b="1" cap="none" dirty="0" smtClean="0"/>
            </a:br>
            <a:r>
              <a:rPr lang="en-US" b="1" cap="none" dirty="0" err="1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b="1" cap="none" dirty="0" err="1" smtClean="0">
                <a:solidFill>
                  <a:schemeClr val="accent1">
                    <a:lumMod val="75000"/>
                  </a:schemeClr>
                </a:solidFill>
              </a:rPr>
              <a:t>lickers</a:t>
            </a:r>
            <a:r>
              <a:rPr lang="en-US" b="1" cap="none" dirty="0" smtClean="0">
                <a:solidFill>
                  <a:schemeClr val="accent1">
                    <a:lumMod val="75000"/>
                  </a:schemeClr>
                </a:solidFill>
              </a:rPr>
              <a:t>!!!</a:t>
            </a:r>
            <a:br>
              <a:rPr lang="en-US" b="1" cap="none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cap="none" dirty="0" smtClean="0">
                <a:solidFill>
                  <a:schemeClr val="accent3"/>
                </a:solidFill>
              </a:rPr>
              <a:t>Use the handout of the map to answer the following questions.</a:t>
            </a:r>
            <a:endParaRPr lang="en-US" b="1" cap="none" dirty="0">
              <a:solidFill>
                <a:schemeClr val="accent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30" y="2353235"/>
            <a:ext cx="9144000" cy="38861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94130" y="2589457"/>
            <a:ext cx="5109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1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03375" y="2635624"/>
            <a:ext cx="4258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  <a:endParaRPr lang="en-US" b="1" dirty="0"/>
          </a:p>
        </p:txBody>
      </p:sp>
      <p:pic>
        <p:nvPicPr>
          <p:cNvPr id="1026" name="Picture 2" descr="http://3.bp.blogspot.com/-D222ySti9FM/UvWo0IsTuXI/AAAAAAAADOI/vQcfsXB-JF8/s1600/plick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647" y="184716"/>
            <a:ext cx="2248834" cy="216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85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199597"/>
            <a:ext cx="6377940" cy="1293028"/>
          </a:xfrm>
        </p:spPr>
        <p:txBody>
          <a:bodyPr/>
          <a:lstStyle/>
          <a:p>
            <a:r>
              <a:rPr lang="en-US" b="1" dirty="0" smtClean="0"/>
              <a:t>Objectives – 3 min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965" y="1304365"/>
            <a:ext cx="8458200" cy="4959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SS.6.3D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6"/>
                </a:solidFill>
              </a:rPr>
              <a:t>Create thematic maps</a:t>
            </a:r>
            <a:r>
              <a:rPr lang="en-US" sz="2400" dirty="0"/>
              <a:t>, graphs, charts, models, and databases </a:t>
            </a:r>
            <a:r>
              <a:rPr lang="en-US" sz="2400" b="1" dirty="0" smtClean="0">
                <a:solidFill>
                  <a:schemeClr val="accent6"/>
                </a:solidFill>
              </a:rPr>
              <a:t>depicting [showing] </a:t>
            </a:r>
            <a:r>
              <a:rPr lang="en-US" sz="2400" b="1" dirty="0">
                <a:solidFill>
                  <a:schemeClr val="accent6"/>
                </a:solidFill>
              </a:rPr>
              <a:t>aspects </a:t>
            </a:r>
            <a:r>
              <a:rPr lang="en-US" sz="2400" b="1" dirty="0" smtClean="0">
                <a:solidFill>
                  <a:schemeClr val="accent6"/>
                </a:solidFill>
              </a:rPr>
              <a:t>[features] such </a:t>
            </a:r>
            <a:r>
              <a:rPr lang="en-US" sz="2400" b="1" dirty="0">
                <a:solidFill>
                  <a:schemeClr val="accent6"/>
                </a:solidFill>
              </a:rPr>
              <a:t>as population, disease, and economic activities </a:t>
            </a:r>
            <a:r>
              <a:rPr lang="en-US" sz="2400" dirty="0"/>
              <a:t>of various world regions and </a:t>
            </a:r>
            <a:r>
              <a:rPr lang="en-US" sz="2400" dirty="0" smtClean="0"/>
              <a:t>countries</a:t>
            </a:r>
          </a:p>
          <a:p>
            <a:pPr marL="0" indent="0">
              <a:buNone/>
            </a:pPr>
            <a:r>
              <a:rPr lang="en-US" sz="2400" b="1" dirty="0" smtClean="0"/>
              <a:t>SS.6.4A</a:t>
            </a:r>
            <a:r>
              <a:rPr lang="en-US" sz="2400" dirty="0" smtClean="0"/>
              <a:t> 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Locate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various contemporary societies on 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maps and globes using latitude and longitude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dirty="0"/>
              <a:t>to 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determine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absolute location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>SS.6.21C</a:t>
            </a:r>
            <a:r>
              <a:rPr lang="en-US" sz="2400" dirty="0" smtClean="0"/>
              <a:t> </a:t>
            </a:r>
            <a:r>
              <a:rPr lang="en-US" sz="2400" b="1" dirty="0">
                <a:solidFill>
                  <a:schemeClr val="accent3"/>
                </a:solidFill>
              </a:rPr>
              <a:t>Organize and interpret information </a:t>
            </a:r>
            <a:r>
              <a:rPr lang="en-US" sz="2400" dirty="0"/>
              <a:t>from outlines, reports, databases, and visuals, including graphs, charts, timelines, and </a:t>
            </a:r>
            <a:r>
              <a:rPr lang="en-US" sz="2400" b="1" dirty="0">
                <a:solidFill>
                  <a:schemeClr val="accent3"/>
                </a:solidFill>
              </a:rPr>
              <a:t>maps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SS.6.21F</a:t>
            </a:r>
            <a:r>
              <a:rPr lang="en-US" sz="2400" dirty="0" smtClean="0"/>
              <a:t> </a:t>
            </a:r>
            <a:r>
              <a:rPr lang="en-US" sz="2400" dirty="0"/>
              <a:t>Use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appropriate mathematical skills </a:t>
            </a:r>
            <a:r>
              <a:rPr lang="en-US" sz="2400" dirty="0"/>
              <a:t>to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interpret</a:t>
            </a:r>
            <a:r>
              <a:rPr lang="en-US" sz="2400" dirty="0"/>
              <a:t> social studies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information</a:t>
            </a:r>
            <a:r>
              <a:rPr lang="en-US" sz="2400" dirty="0"/>
              <a:t> such as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maps</a:t>
            </a:r>
            <a:r>
              <a:rPr lang="en-US" sz="2400" dirty="0"/>
              <a:t> and graphs</a:t>
            </a:r>
          </a:p>
        </p:txBody>
      </p:sp>
    </p:spTree>
    <p:extLst>
      <p:ext uri="{BB962C8B-B14F-4D97-AF65-F5344CB8AC3E}">
        <p14:creationId xmlns:p14="http://schemas.microsoft.com/office/powerpoint/2010/main" val="157062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859536"/>
            <a:ext cx="7955280" cy="1197864"/>
          </a:xfrm>
        </p:spPr>
        <p:txBody>
          <a:bodyPr>
            <a:noAutofit/>
          </a:bodyPr>
          <a:lstStyle/>
          <a:p>
            <a:pPr algn="ctr"/>
            <a:r>
              <a:rPr lang="en-US" sz="2800" cap="none" dirty="0" smtClean="0"/>
              <a:t>Write our </a:t>
            </a:r>
            <a:r>
              <a:rPr lang="en-US" sz="2800" b="1" cap="non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ESSENTIAL UNDERSTANDING &amp; GUIDING QUESTION </a:t>
            </a:r>
            <a:r>
              <a:rPr lang="en-US" sz="2800" cap="none" dirty="0" smtClean="0"/>
              <a:t>in your notebook. </a:t>
            </a:r>
            <a:br>
              <a:rPr lang="en-US" sz="2800" cap="none" dirty="0" smtClean="0"/>
            </a:br>
            <a:r>
              <a:rPr lang="en-US" sz="2800" cap="none" dirty="0" smtClean="0"/>
              <a:t>(4 MIN)</a:t>
            </a:r>
            <a:endParaRPr lang="en-US" sz="28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Essential Understanding</a:t>
            </a:r>
          </a:p>
          <a:p>
            <a:pPr marL="0" indent="0">
              <a:buNone/>
            </a:pPr>
            <a:r>
              <a:rPr lang="en-US" dirty="0" smtClean="0"/>
              <a:t>Graphic representations of information and data often express relationships and patterns in the physical and human geography of a place/region.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Guiding Question</a:t>
            </a:r>
            <a:endParaRPr lang="en-US" b="1" u="sng" dirty="0"/>
          </a:p>
          <a:p>
            <a:pPr marL="0" indent="0">
              <a:buNone/>
            </a:pPr>
            <a:r>
              <a:rPr lang="en-US" dirty="0" smtClean="0"/>
              <a:t>What are the key elements of a map?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7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" y="219456"/>
            <a:ext cx="9116697" cy="630936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3651" y="3441371"/>
            <a:ext cx="9116697" cy="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9625" y="2674351"/>
            <a:ext cx="1492623" cy="37759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Equator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1999" y="860612"/>
            <a:ext cx="1" cy="5257262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63569" y="4713469"/>
            <a:ext cx="2138182" cy="36933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Prime Meridian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14500" y="1786511"/>
            <a:ext cx="1492623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North America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60811" y="3507632"/>
            <a:ext cx="1492623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South America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93024" y="2863148"/>
            <a:ext cx="1212476" cy="36933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Africa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93024" y="1388103"/>
            <a:ext cx="1250575" cy="36933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Europe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69565" y="1693953"/>
            <a:ext cx="978272" cy="36933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Asia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40037" y="5708567"/>
            <a:ext cx="1492623" cy="36933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Antarctica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301751" y="4137562"/>
            <a:ext cx="1492623" cy="36933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Australia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13546" y="4116778"/>
            <a:ext cx="1956547" cy="36933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Pacific Ocean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074434" y="2432842"/>
            <a:ext cx="1433589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Atlantic Ocean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885278" y="3764537"/>
            <a:ext cx="1292497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Indian Ocean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568806" y="2687158"/>
            <a:ext cx="1497566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Pacific Ocean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858872" y="365760"/>
            <a:ext cx="1891552" cy="37759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North Pole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460811" y="6112291"/>
            <a:ext cx="1891552" cy="37759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South Pole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666180" y="5212912"/>
            <a:ext cx="2511595" cy="36933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Southern Ocean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47919" y="365760"/>
            <a:ext cx="3388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Engage: 12 minutes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5075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Checkpoint – 3 min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is a continent?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do you notice about the oceans?</a:t>
            </a:r>
          </a:p>
        </p:txBody>
      </p:sp>
      <p:pic>
        <p:nvPicPr>
          <p:cNvPr id="2050" name="Picture 2" descr="http://www.aperfectworld.org/clipart/communications/communicate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01" y="3874448"/>
            <a:ext cx="4417798" cy="197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92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0" y="3016014"/>
            <a:ext cx="3079377" cy="35750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153" y="592249"/>
            <a:ext cx="8713694" cy="1293028"/>
          </a:xfrm>
        </p:spPr>
        <p:txBody>
          <a:bodyPr/>
          <a:lstStyle/>
          <a:p>
            <a:r>
              <a:rPr lang="en-US" b="1" dirty="0" smtClean="0"/>
              <a:t>Direct Instruction – 15 minutes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4360" y="1535653"/>
            <a:ext cx="7955280" cy="406908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Pre-reading activity:</a:t>
            </a:r>
          </a:p>
          <a:p>
            <a:pPr marL="0" indent="0">
              <a:buNone/>
            </a:pPr>
            <a:r>
              <a:rPr lang="en-US" dirty="0" smtClean="0"/>
              <a:t>Scan the text to get an idea of what we will read today.  Be prepared to share out. Pay close attention to headings and bold words.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285" t="21875" r="30285" b="13236"/>
          <a:stretch/>
        </p:blipFill>
        <p:spPr>
          <a:xfrm>
            <a:off x="4411882" y="2947852"/>
            <a:ext cx="3006959" cy="371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603006"/>
            <a:ext cx="6377940" cy="1293028"/>
          </a:xfrm>
        </p:spPr>
        <p:txBody>
          <a:bodyPr/>
          <a:lstStyle/>
          <a:p>
            <a:r>
              <a:rPr lang="en-US" b="1" dirty="0" smtClean="0"/>
              <a:t>Checkpoint – 3 min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965" y="2070847"/>
            <a:ext cx="8404411" cy="419279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What are the key elements of a map?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How can each of these key points be used?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What have you learned about maps?</a:t>
            </a:r>
            <a:endParaRPr lang="en-US" sz="2800" dirty="0"/>
          </a:p>
        </p:txBody>
      </p:sp>
      <p:pic>
        <p:nvPicPr>
          <p:cNvPr id="1026" name="Picture 2" descr="http://4.bp.blogspot.com/-gAK44G2sSnI/UjORtGnkJXI/AAAAAAAACKU/VwGOZn4DrN4/s1600/clipart_peer_support_001_a153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47" y="3729492"/>
            <a:ext cx="2800163" cy="253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5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87" y="764373"/>
            <a:ext cx="8390965" cy="1293028"/>
          </a:xfrm>
        </p:spPr>
        <p:txBody>
          <a:bodyPr/>
          <a:lstStyle/>
          <a:p>
            <a:r>
              <a:rPr lang="en-US" b="1" dirty="0" smtClean="0"/>
              <a:t>Guided Practice – 13 minutes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Reading Latitude and Longitude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4" name="Picture 6" descr="http://www.tigs.in/wp-content/uploads/2009/12/HNY-image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7" t="15204" r="28129" b="3110"/>
          <a:stretch/>
        </p:blipFill>
        <p:spPr bwMode="auto">
          <a:xfrm>
            <a:off x="2622176" y="2850776"/>
            <a:ext cx="4007223" cy="376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8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347515"/>
            <a:ext cx="6377940" cy="1293028"/>
          </a:xfrm>
        </p:spPr>
        <p:txBody>
          <a:bodyPr/>
          <a:lstStyle/>
          <a:p>
            <a:r>
              <a:rPr lang="en-US" b="1" dirty="0" smtClean="0"/>
              <a:t>Checkpoint – 3 min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654" y="2057399"/>
            <a:ext cx="8468958" cy="420624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is the </a:t>
            </a:r>
            <a:r>
              <a:rPr lang="en-US" sz="3200" b="1" dirty="0" smtClean="0">
                <a:solidFill>
                  <a:schemeClr val="accent3"/>
                </a:solidFill>
              </a:rPr>
              <a:t>equator</a:t>
            </a:r>
            <a:r>
              <a:rPr lang="en-US" sz="32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is the </a:t>
            </a:r>
            <a:r>
              <a:rPr lang="en-US" sz="3200" b="1" dirty="0" smtClean="0">
                <a:solidFill>
                  <a:schemeClr val="accent1"/>
                </a:solidFill>
              </a:rPr>
              <a:t>prime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meridian</a:t>
            </a:r>
            <a:r>
              <a:rPr lang="en-US" sz="32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</a:t>
            </a:r>
            <a:r>
              <a:rPr lang="en-US" sz="3200" b="1" dirty="0" smtClean="0">
                <a:solidFill>
                  <a:schemeClr val="accent6"/>
                </a:solidFill>
              </a:rPr>
              <a:t>key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b="1" dirty="0" smtClean="0">
                <a:solidFill>
                  <a:schemeClr val="accent6"/>
                </a:solidFill>
              </a:rPr>
              <a:t>element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smtClean="0"/>
              <a:t>of the map do you use to find </a:t>
            </a:r>
            <a:r>
              <a:rPr lang="en-US" sz="3200" b="1" dirty="0" smtClean="0">
                <a:solidFill>
                  <a:schemeClr val="accent6"/>
                </a:solidFill>
              </a:rPr>
              <a:t>absolute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b="1" dirty="0" smtClean="0">
                <a:solidFill>
                  <a:schemeClr val="accent6"/>
                </a:solidFill>
              </a:rPr>
              <a:t>location</a:t>
            </a:r>
            <a:r>
              <a:rPr lang="en-US" sz="32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Is knowing how to find </a:t>
            </a:r>
            <a:r>
              <a:rPr lang="en-US" sz="3200" b="1" dirty="0" smtClean="0">
                <a:solidFill>
                  <a:schemeClr val="accent4"/>
                </a:solidFill>
              </a:rPr>
              <a:t>absolute</a:t>
            </a:r>
            <a:r>
              <a:rPr lang="en-US" sz="3200" dirty="0" smtClean="0">
                <a:solidFill>
                  <a:schemeClr val="accent4"/>
                </a:solidFill>
              </a:rPr>
              <a:t> </a:t>
            </a:r>
            <a:r>
              <a:rPr lang="en-US" sz="3200" b="1" dirty="0" smtClean="0">
                <a:solidFill>
                  <a:schemeClr val="accent4"/>
                </a:solidFill>
              </a:rPr>
              <a:t>location</a:t>
            </a:r>
            <a:r>
              <a:rPr lang="en-US" sz="3200" dirty="0" smtClean="0">
                <a:solidFill>
                  <a:schemeClr val="accent4"/>
                </a:solidFill>
              </a:rPr>
              <a:t> </a:t>
            </a:r>
            <a:r>
              <a:rPr lang="en-US" sz="3200" b="1" dirty="0" smtClean="0">
                <a:solidFill>
                  <a:schemeClr val="accent4"/>
                </a:solidFill>
              </a:rPr>
              <a:t>important</a:t>
            </a:r>
            <a:r>
              <a:rPr lang="en-US" sz="3200" dirty="0" smtClean="0"/>
              <a:t>?  Why or why not?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How is finding </a:t>
            </a:r>
            <a:r>
              <a:rPr lang="en-US" sz="3200" b="1" dirty="0" smtClean="0">
                <a:solidFill>
                  <a:srgbClr val="FF0000"/>
                </a:solidFill>
              </a:rPr>
              <a:t>absolute location related to math</a:t>
            </a:r>
            <a:r>
              <a:rPr lang="en-US" sz="32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04" y="138181"/>
            <a:ext cx="2013160" cy="17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941</TotalTime>
  <Words>419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Vapor Trail</vt:lpstr>
      <vt:lpstr>Do Now – 7 minutes    Write your answer on the top half of page 1 in your          notebook IN COMPLETE SENTENCES!!    Have your week sheet ready or risk losing points.    Table of Contents:  Creating Maps  pg. 1-2</vt:lpstr>
      <vt:lpstr>Objectives – 3 min</vt:lpstr>
      <vt:lpstr>Write our ESSENTIAL UNDERSTANDING &amp; GUIDING QUESTION in your notebook.  (4 MIN)</vt:lpstr>
      <vt:lpstr>PowerPoint Presentation</vt:lpstr>
      <vt:lpstr>Checkpoint – 3 min </vt:lpstr>
      <vt:lpstr>Direct Instruction – 15 minutes </vt:lpstr>
      <vt:lpstr>Checkpoint – 3 min</vt:lpstr>
      <vt:lpstr>Guided Practice – 13 minutes</vt:lpstr>
      <vt:lpstr>Checkpoint – 3 min</vt:lpstr>
      <vt:lpstr>Team Work – 13 min</vt:lpstr>
      <vt:lpstr>Analyzing Maps – 5 min</vt:lpstr>
      <vt:lpstr>Guiding Question Record your answer on page 2 of your notebook</vt:lpstr>
      <vt:lpstr>Exit Ticket Plickers!!! Use the handout of the map to answer the following questions.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Battiste, Tache M</dc:creator>
  <cp:lastModifiedBy>Battiste, Tache M</cp:lastModifiedBy>
  <cp:revision>31</cp:revision>
  <cp:lastPrinted>2016-08-19T15:10:36Z</cp:lastPrinted>
  <dcterms:created xsi:type="dcterms:W3CDTF">2016-08-11T22:05:49Z</dcterms:created>
  <dcterms:modified xsi:type="dcterms:W3CDTF">2016-08-25T12:29:18Z</dcterms:modified>
</cp:coreProperties>
</file>